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5" r:id="rId3"/>
    <p:sldId id="302" r:id="rId4"/>
    <p:sldId id="286" r:id="rId5"/>
    <p:sldId id="284" r:id="rId6"/>
    <p:sldId id="287" r:id="rId7"/>
    <p:sldId id="288" r:id="rId8"/>
    <p:sldId id="297" r:id="rId9"/>
    <p:sldId id="256" r:id="rId10"/>
    <p:sldId id="271" r:id="rId11"/>
    <p:sldId id="299" r:id="rId12"/>
    <p:sldId id="298" r:id="rId13"/>
    <p:sldId id="265" r:id="rId14"/>
    <p:sldId id="290" r:id="rId15"/>
    <p:sldId id="301" r:id="rId16"/>
    <p:sldId id="266" r:id="rId17"/>
    <p:sldId id="295" r:id="rId18"/>
    <p:sldId id="269" r:id="rId19"/>
    <p:sldId id="296" r:id="rId20"/>
    <p:sldId id="268" r:id="rId21"/>
    <p:sldId id="303" r:id="rId22"/>
    <p:sldId id="261" r:id="rId23"/>
    <p:sldId id="305" r:id="rId24"/>
    <p:sldId id="264" r:id="rId25"/>
    <p:sldId id="306" r:id="rId26"/>
    <p:sldId id="307" r:id="rId27"/>
    <p:sldId id="308" r:id="rId28"/>
  </p:sldIdLst>
  <p:sldSz cx="9144000" cy="6858000" type="screen4x3"/>
  <p:notesSz cx="6858000" cy="9144000"/>
  <p:defaultTextStyle>
    <a:defPPr>
      <a:defRPr lang="ru-RU"/>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922E"/>
    <a:srgbClr val="FF0066"/>
    <a:srgbClr val="9E4892"/>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8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CEE3D5F-5FCB-4BB5-A3DA-1F6BCA00365B}" type="datetimeFigureOut">
              <a:rPr lang="ru-RU"/>
              <a:pPr>
                <a:defRPr/>
              </a:pPr>
              <a:t>04.12.2017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848B57-3BBD-4C05-862A-84FD9ED236A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A232AA-3568-4B3F-BE05-E123AB03A83D}" type="datetimeFigureOut">
              <a:rPr lang="ru-RU"/>
              <a:pPr>
                <a:defRPr/>
              </a:pPr>
              <a:t>04.12.2017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B475B2-242E-4607-9FBB-27ED8D14462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5BFE05F-4BFB-4E6F-BF4A-B16393C0321D}" type="datetimeFigureOut">
              <a:rPr lang="ru-RU"/>
              <a:pPr>
                <a:defRPr/>
              </a:pPr>
              <a:t>04.12.2017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A7A8BA-597F-42E6-BE31-B39183F1837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D4648B9A-871A-4AA2-ABB0-9AFC529AC618}" type="datetimeFigureOut">
              <a:rPr lang="ru-RU"/>
              <a:pPr>
                <a:defRPr/>
              </a:pPr>
              <a:t>04.12.2017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9B0CD39-3890-4F7B-AFE0-CAADDC0EB63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27AA9D-9DBA-48C6-9750-6FE623E89E81}" type="datetimeFigureOut">
              <a:rPr lang="ru-RU"/>
              <a:pPr>
                <a:defRPr/>
              </a:pPr>
              <a:t>04.12.2017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BAB002-5635-4390-B447-A11CE5FA1BF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B37DFF7-04A2-46DE-9E8E-743F5F5CC699}" type="datetimeFigureOut">
              <a:rPr lang="ru-RU"/>
              <a:pPr>
                <a:defRPr/>
              </a:pPr>
              <a:t>04.12.2017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556752-E362-4FD7-AE9B-AE2F6F35500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F6691CE-CCAD-4298-A487-A1D44C963CD2}" type="datetimeFigureOut">
              <a:rPr lang="ru-RU"/>
              <a:pPr>
                <a:defRPr/>
              </a:pPr>
              <a:t>04.12.2017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17C266F-E9FB-40EF-8978-52E77021AEF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D77E164-D93E-4570-B49C-78CCCA5DAA1A}" type="datetimeFigureOut">
              <a:rPr lang="ru-RU"/>
              <a:pPr>
                <a:defRPr/>
              </a:pPr>
              <a:t>04.12.2017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B44430A-9D82-4F27-A55E-7AF42F4517D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5E30C02-0EFE-459D-8D10-E71D479AA756}" type="datetimeFigureOut">
              <a:rPr lang="ru-RU"/>
              <a:pPr>
                <a:defRPr/>
              </a:pPr>
              <a:t>04.12.2017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68B79A9-677B-481F-9BC9-D0CE5EDF927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506915C-0A3B-4C42-BAD6-1761D7C518F7}" type="datetimeFigureOut">
              <a:rPr lang="ru-RU"/>
              <a:pPr>
                <a:defRPr/>
              </a:pPr>
              <a:t>04.12.2017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3ADE521-BE3C-43D1-B5CB-F93622C8CF9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000B2DC-9E26-42A8-AD5B-5D5619F9817B}" type="datetimeFigureOut">
              <a:rPr lang="ru-RU"/>
              <a:pPr>
                <a:defRPr/>
              </a:pPr>
              <a:t>04.12.2017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C023001-952A-4E08-9182-109B05B6119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A0071EF-FFDE-49EA-B61A-0E7F4DF5B945}" type="datetimeFigureOut">
              <a:rPr lang="ru-RU"/>
              <a:pPr>
                <a:defRPr/>
              </a:pPr>
              <a:t>04.12.2017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748B8D8-1E8E-46CC-8323-227DD3D2BB4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D3C04B7-99F5-4195-AFC0-DFB515E3E2D1}" type="datetimeFigureOut">
              <a:rPr lang="ru-RU"/>
              <a:pPr>
                <a:defRPr/>
              </a:pPr>
              <a:t>04.12.2017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209E82E-533C-4FE3-94AB-CFC10D015E4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468313" y="1557338"/>
            <a:ext cx="8388350" cy="3857625"/>
          </a:xfrm>
        </p:spPr>
        <p:txBody>
          <a:bodyPr/>
          <a:lstStyle/>
          <a:p>
            <a:pPr eaLnBrk="1" hangingPunct="1">
              <a:defRPr/>
            </a:pPr>
            <a:r>
              <a:rPr lang="ru-RU" sz="4000" b="1" smtClean="0">
                <a:solidFill>
                  <a:srgbClr val="43922E"/>
                </a:solidFill>
                <a:effectLst>
                  <a:outerShdw blurRad="38100" dist="38100" dir="2700000" algn="tl">
                    <a:srgbClr val="C0C0C0"/>
                  </a:outerShdw>
                </a:effectLst>
              </a:rPr>
              <a:t>ПРОФЕССИОНАЛЬНЫЙ СТАНДАРТ </a:t>
            </a:r>
            <a:br>
              <a:rPr lang="ru-RU" sz="4000" b="1" smtClean="0">
                <a:solidFill>
                  <a:srgbClr val="43922E"/>
                </a:solidFill>
                <a:effectLst>
                  <a:outerShdw blurRad="38100" dist="38100" dir="2700000" algn="tl">
                    <a:srgbClr val="C0C0C0"/>
                  </a:outerShdw>
                </a:effectLst>
              </a:rPr>
            </a:br>
            <a:r>
              <a:rPr lang="ru-RU" sz="4000" b="1" smtClean="0">
                <a:solidFill>
                  <a:srgbClr val="43922E"/>
                </a:solidFill>
                <a:effectLst>
                  <a:outerShdw blurRad="38100" dist="38100" dir="2700000" algn="tl">
                    <a:srgbClr val="C0C0C0"/>
                  </a:outerShdw>
                </a:effectLst>
              </a:rPr>
              <a:t>Педагог профессионального обучения, профессионального образования и ДПО</a:t>
            </a:r>
            <a:r>
              <a:rPr lang="ru-RU" sz="4000" b="1" smtClean="0">
                <a:solidFill>
                  <a:srgbClr val="43922E"/>
                </a:solidFill>
                <a:effectLst>
                  <a:outerShdw blurRad="38100" dist="38100" dir="2700000" algn="tl">
                    <a:srgbClr val="C0C0C0"/>
                  </a:outerShdw>
                </a:effectLst>
                <a:latin typeface="Arial" charset="0"/>
              </a:rPr>
              <a:t/>
            </a:r>
            <a:br>
              <a:rPr lang="ru-RU" sz="4000" b="1" smtClean="0">
                <a:solidFill>
                  <a:srgbClr val="43922E"/>
                </a:solidFill>
                <a:effectLst>
                  <a:outerShdw blurRad="38100" dist="38100" dir="2700000" algn="tl">
                    <a:srgbClr val="C0C0C0"/>
                  </a:outerShdw>
                </a:effectLst>
                <a:latin typeface="Arial" charset="0"/>
              </a:rPr>
            </a:br>
            <a:endParaRPr lang="ru-RU" sz="4800" b="1" smtClean="0">
              <a:solidFill>
                <a:srgbClr val="43922E"/>
              </a:solidFill>
              <a:effectLst>
                <a:outerShdw blurRad="38100" dist="38100" dir="2700000" algn="tl">
                  <a:srgbClr val="C0C0C0"/>
                </a:outerShdw>
              </a:effectLst>
              <a:latin typeface="Arial" charset="0"/>
            </a:endParaRPr>
          </a:p>
        </p:txBody>
      </p:sp>
      <p:pic>
        <p:nvPicPr>
          <p:cNvPr id="3075" name="Picture 4" descr="C:\Users\Админ\Desktop\ПРОФСТАНДАРТЫ педагогов\эмблема.jpg"/>
          <p:cNvPicPr>
            <a:picLocks noChangeAspect="1" noChangeArrowheads="1"/>
          </p:cNvPicPr>
          <p:nvPr/>
        </p:nvPicPr>
        <p:blipFill>
          <a:blip r:embed="rId2" cstate="print"/>
          <a:srcRect/>
          <a:stretch>
            <a:fillRect/>
          </a:stretch>
        </p:blipFill>
        <p:spPr bwMode="auto">
          <a:xfrm>
            <a:off x="268288" y="374650"/>
            <a:ext cx="4087812" cy="1433513"/>
          </a:xfrm>
          <a:prstGeom prst="rect">
            <a:avLst/>
          </a:prstGeom>
          <a:noFill/>
          <a:ln w="9525">
            <a:noFill/>
            <a:miter lim="800000"/>
            <a:headEnd/>
            <a:tailEnd/>
          </a:ln>
        </p:spPr>
      </p:pic>
      <p:sp>
        <p:nvSpPr>
          <p:cNvPr id="3077" name="Rectangle 5"/>
          <p:cNvSpPr>
            <a:spLocks noChangeArrowheads="1"/>
          </p:cNvSpPr>
          <p:nvPr/>
        </p:nvSpPr>
        <p:spPr bwMode="auto">
          <a:xfrm>
            <a:off x="6011863" y="4652963"/>
            <a:ext cx="2592387" cy="822325"/>
          </a:xfrm>
          <a:prstGeom prst="rect">
            <a:avLst/>
          </a:prstGeom>
          <a:noFill/>
          <a:ln w="9525">
            <a:noFill/>
            <a:miter lim="800000"/>
            <a:headEnd/>
            <a:tailEnd/>
          </a:ln>
          <a:effectLst/>
        </p:spPr>
        <p:txBody>
          <a:bodyPr>
            <a:spAutoFit/>
          </a:bodyPr>
          <a:lstStyle/>
          <a:p>
            <a:pPr>
              <a:defRPr/>
            </a:pPr>
            <a:r>
              <a:rPr lang="ru-RU" sz="2400" b="1">
                <a:solidFill>
                  <a:srgbClr val="43922E"/>
                </a:solidFill>
                <a:effectLst>
                  <a:outerShdw blurRad="38100" dist="38100" dir="2700000" algn="tl">
                    <a:srgbClr val="C0C0C0"/>
                  </a:outerShdw>
                </a:effectLst>
              </a:rPr>
              <a:t>семинар </a:t>
            </a:r>
          </a:p>
          <a:p>
            <a:pPr>
              <a:defRPr/>
            </a:pPr>
            <a:r>
              <a:rPr lang="ru-RU" sz="2400" b="1">
                <a:solidFill>
                  <a:srgbClr val="43922E"/>
                </a:solidFill>
                <a:effectLst>
                  <a:outerShdw blurRad="38100" dist="38100" dir="2700000" algn="tl">
                    <a:srgbClr val="C0C0C0"/>
                  </a:outerShdw>
                </a:effectLst>
              </a:rPr>
              <a:t>1.12.2017год</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79388" y="333375"/>
            <a:ext cx="8785225" cy="777875"/>
          </a:xfrm>
        </p:spPr>
        <p:txBody>
          <a:bodyPr/>
          <a:lstStyle/>
          <a:p>
            <a:pPr eaLnBrk="1" hangingPunct="1"/>
            <a:r>
              <a:rPr lang="ru-RU" sz="3600" b="1" smtClean="0">
                <a:solidFill>
                  <a:srgbClr val="7097D3"/>
                </a:solidFill>
              </a:rPr>
              <a:t>Содержание стандарта</a:t>
            </a:r>
          </a:p>
        </p:txBody>
      </p:sp>
      <p:sp>
        <p:nvSpPr>
          <p:cNvPr id="11267" name="Rectangle 19"/>
          <p:cNvSpPr>
            <a:spLocks noChangeArrowheads="1"/>
          </p:cNvSpPr>
          <p:nvPr/>
        </p:nvSpPr>
        <p:spPr bwMode="auto">
          <a:xfrm>
            <a:off x="285750" y="1143000"/>
            <a:ext cx="8497888" cy="5016500"/>
          </a:xfrm>
          <a:prstGeom prst="rect">
            <a:avLst/>
          </a:prstGeom>
          <a:noFill/>
          <a:ln w="9525">
            <a:noFill/>
            <a:miter lim="800000"/>
            <a:headEnd/>
            <a:tailEnd/>
          </a:ln>
        </p:spPr>
        <p:txBody>
          <a:bodyPr>
            <a:spAutoFit/>
          </a:bodyPr>
          <a:lstStyle/>
          <a:p>
            <a:r>
              <a:rPr lang="ru-RU" sz="2000" b="1"/>
              <a:t>I. Общие сведения</a:t>
            </a:r>
          </a:p>
          <a:p>
            <a:r>
              <a:rPr lang="ru-RU" sz="2000" b="1"/>
              <a:t>Педагогическая деятельность в профессиональном обучении, профессиональном образовании, дополнительном профессиональном образовании</a:t>
            </a:r>
          </a:p>
          <a:p>
            <a:r>
              <a:rPr lang="ru-RU" sz="2000"/>
              <a:t>(вид профессиональной деятельности) Код 01.004 </a:t>
            </a:r>
          </a:p>
          <a:p>
            <a:endParaRPr lang="ru-RU" sz="2000"/>
          </a:p>
          <a:p>
            <a:pPr algn="just"/>
            <a:r>
              <a:rPr lang="ru-RU" sz="2000" b="1"/>
              <a:t>Основная цель вида профессиональной деятельности:</a:t>
            </a:r>
          </a:p>
          <a:p>
            <a:pPr algn="just"/>
            <a:r>
              <a:rPr lang="ru-RU" sz="2000"/>
              <a:t>Организация деятельности обучающихся по освоению знаний, формированию и развитию умений и компетенций, позволяющих осуществлять профессиональную деятельность, обеспечение достижения ими нормативно установленных результатов образования; </a:t>
            </a:r>
          </a:p>
          <a:p>
            <a:pPr algn="just"/>
            <a:r>
              <a:rPr lang="ru-RU" sz="2000"/>
              <a:t>создание педагогических условий для профессионального и личностного развития обучающихся;</a:t>
            </a:r>
          </a:p>
          <a:p>
            <a:pPr algn="just"/>
            <a:r>
              <a:rPr lang="ru-RU" sz="2000"/>
              <a:t>методическое обеспечение реализации образовательных</a:t>
            </a:r>
          </a:p>
          <a:p>
            <a:pPr algn="just"/>
            <a:r>
              <a:rPr lang="ru-RU" sz="2000"/>
              <a:t>программ.</a:t>
            </a:r>
          </a:p>
        </p:txBody>
      </p:sp>
      <p:pic>
        <p:nvPicPr>
          <p:cNvPr id="11268" name="Picture 6" descr="Вся правда о компании Аудит-Резерв. - Статьи - Укрбизнес"/>
          <p:cNvPicPr>
            <a:picLocks noChangeAspect="1" noChangeArrowheads="1"/>
          </p:cNvPicPr>
          <p:nvPr/>
        </p:nvPicPr>
        <p:blipFill>
          <a:blip r:embed="rId2" cstate="print"/>
          <a:srcRect/>
          <a:stretch>
            <a:fillRect/>
          </a:stretch>
        </p:blipFill>
        <p:spPr bwMode="auto">
          <a:xfrm>
            <a:off x="8172450" y="188913"/>
            <a:ext cx="773113" cy="129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79388" y="115888"/>
            <a:ext cx="8785225" cy="419100"/>
          </a:xfrm>
        </p:spPr>
        <p:txBody>
          <a:bodyPr/>
          <a:lstStyle/>
          <a:p>
            <a:pPr eaLnBrk="1" hangingPunct="1"/>
            <a:r>
              <a:rPr lang="ru-RU" sz="3200" b="1" smtClean="0"/>
              <a:t>Преподаватель</a:t>
            </a:r>
          </a:p>
        </p:txBody>
      </p:sp>
      <p:graphicFrame>
        <p:nvGraphicFramePr>
          <p:cNvPr id="5" name="Таблица 4"/>
          <p:cNvGraphicFramePr>
            <a:graphicFrameLocks noGrp="1"/>
          </p:cNvGraphicFramePr>
          <p:nvPr/>
        </p:nvGraphicFramePr>
        <p:xfrm>
          <a:off x="107950" y="620713"/>
          <a:ext cx="8928100" cy="6035040"/>
        </p:xfrm>
        <a:graphic>
          <a:graphicData uri="http://schemas.openxmlformats.org/drawingml/2006/table">
            <a:tbl>
              <a:tblPr/>
              <a:tblGrid>
                <a:gridCol w="1574800"/>
                <a:gridCol w="73533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Calibri" pitchFamily="34" charset="0"/>
                        </a:rPr>
                        <a:t>Требования к образованию и обучению</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Высшее педагогическое образование </a:t>
                      </a:r>
                      <a:r>
                        <a:rPr kumimoji="0" lang="ru-RU" sz="1800" b="0"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a:t>
                      </a:r>
                      <a:r>
                        <a:rPr kumimoji="0" lang="ru-RU" sz="1800" b="0" i="0" u="none" strike="noStrike" cap="none" normalizeH="0" baseline="0" dirty="0" err="1" smtClean="0">
                          <a:ln>
                            <a:noFill/>
                          </a:ln>
                          <a:solidFill>
                            <a:srgbClr val="FFFFFF"/>
                          </a:solidFill>
                          <a:effectLst/>
                          <a:latin typeface="Times New Roman" pitchFamily="18" charset="0"/>
                          <a:ea typeface="Calibri" pitchFamily="34" charset="0"/>
                          <a:cs typeface="Times New Roman" pitchFamily="18" charset="0"/>
                        </a:rPr>
                        <a:t>бакалавриат</a:t>
                      </a:r>
                      <a:r>
                        <a:rPr kumimoji="0" lang="ru-RU" sz="1800" b="0"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 как правило, в области, соответствующей преподаваемому учебному предмету, курсу, дисциплине (модулю)</a:t>
                      </a:r>
                      <a:endParaRPr kumimoji="0" lang="ru-RU" sz="18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Педагогические работники обязаны проходить в установленном законодательством Российской Федерации порядке обучение и проверку знаний и навыков в области охраны труда</a:t>
                      </a:r>
                      <a:endParaRPr kumimoji="0" lang="ru-RU"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Рекомендуется обучение по дополнительным профессиональным программам по профилю педагогической деятельности   не реже  чем один раз в три года</a:t>
                      </a:r>
                      <a:r>
                        <a:rPr kumimoji="0" lang="ru-RU"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Calibri" pitchFamily="34" charset="0"/>
                        </a:rPr>
                        <a:t>Требования к опыту практической работы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Д</a:t>
                      </a: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ля преподавателей, отвечающих за освоение обучающимся профессионального цикла, обязателен опыт деятельности в организациях соответствующей профессиональной сферы, эти преподаватели должны проходить стажировку в профильных организациях не реже одного раза в три года</a:t>
                      </a:r>
                      <a:endParaRPr kumimoji="0" lang="ru-RU"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Calibri" pitchFamily="34" charset="0"/>
                        </a:rPr>
                        <a:t>Особые условия допуска к работе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Прохождение обязательных предварительных (при поступлении на работу) и периодических медицинских осмотров (обследований), а также внеочередных медицинских осмотров (обследований)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Ограничения допуска лиц, имеющих или имевших судимость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Периодическая аттестация на соответствие занимаемой должности </a:t>
                      </a:r>
                      <a:endParaRPr kumimoji="0" lang="ru-RU"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ru-RU" sz="3600" b="1" dirty="0" smtClean="0">
                <a:solidFill>
                  <a:schemeClr val="tx2">
                    <a:lumMod val="60000"/>
                    <a:lumOff val="40000"/>
                  </a:schemeClr>
                </a:solidFill>
              </a:rPr>
              <a:t>Структура профессионального стандарта</a:t>
            </a:r>
            <a:endParaRPr lang="ru-RU" sz="3600" b="1" dirty="0">
              <a:solidFill>
                <a:schemeClr val="tx2">
                  <a:lumMod val="60000"/>
                  <a:lumOff val="40000"/>
                </a:schemeClr>
              </a:solidFill>
            </a:endParaRPr>
          </a:p>
        </p:txBody>
      </p:sp>
      <p:sp>
        <p:nvSpPr>
          <p:cNvPr id="4" name="TextBox 3"/>
          <p:cNvSpPr txBox="1"/>
          <p:nvPr/>
        </p:nvSpPr>
        <p:spPr>
          <a:xfrm>
            <a:off x="2843808" y="976035"/>
            <a:ext cx="3528392" cy="369332"/>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ru-RU" sz="1800" dirty="0">
                <a:ln w="18415" cmpd="sng">
                  <a:solidFill>
                    <a:srgbClr val="FFFFFF"/>
                  </a:solidFill>
                  <a:prstDash val="solid"/>
                </a:ln>
                <a:solidFill>
                  <a:schemeClr val="bg1"/>
                </a:solidFill>
                <a:effectLst>
                  <a:outerShdw blurRad="63500" dir="3600000" algn="tl" rotWithShape="0">
                    <a:srgbClr val="000000">
                      <a:alpha val="70000"/>
                    </a:srgbClr>
                  </a:outerShdw>
                </a:effectLst>
              </a:rPr>
              <a:t>Обобщенные трудовые функции</a:t>
            </a:r>
          </a:p>
        </p:txBody>
      </p:sp>
      <p:sp>
        <p:nvSpPr>
          <p:cNvPr id="5" name="TextBox 4"/>
          <p:cNvSpPr txBox="1"/>
          <p:nvPr/>
        </p:nvSpPr>
        <p:spPr>
          <a:xfrm>
            <a:off x="2411760" y="1584445"/>
            <a:ext cx="2088232" cy="369332"/>
          </a:xfrm>
          <a:prstGeom prst="rect">
            <a:avLst/>
          </a:prstGeom>
          <a:solidFill>
            <a:schemeClr val="tx2">
              <a:lumMod val="20000"/>
              <a:lumOff val="80000"/>
            </a:schemeClr>
          </a:solidFill>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Трудовые функции</a:t>
            </a:r>
          </a:p>
        </p:txBody>
      </p:sp>
      <p:sp>
        <p:nvSpPr>
          <p:cNvPr id="7" name="TextBox 6"/>
          <p:cNvSpPr txBox="1"/>
          <p:nvPr/>
        </p:nvSpPr>
        <p:spPr>
          <a:xfrm>
            <a:off x="4499992" y="1584445"/>
            <a:ext cx="2088232" cy="369332"/>
          </a:xfrm>
          <a:prstGeom prst="rect">
            <a:avLst/>
          </a:prstGeom>
          <a:solidFill>
            <a:schemeClr val="tx2">
              <a:lumMod val="20000"/>
              <a:lumOff val="80000"/>
            </a:schemeClr>
          </a:solidFill>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Трудовые функции</a:t>
            </a:r>
          </a:p>
        </p:txBody>
      </p:sp>
      <p:sp>
        <p:nvSpPr>
          <p:cNvPr id="9" name="TextBox 8"/>
          <p:cNvSpPr txBox="1"/>
          <p:nvPr/>
        </p:nvSpPr>
        <p:spPr>
          <a:xfrm>
            <a:off x="395536" y="2429272"/>
            <a:ext cx="1944216" cy="1754326"/>
          </a:xfrm>
          <a:prstGeom prst="rect">
            <a:avLst/>
          </a:prstGeom>
          <a:solidFill>
            <a:schemeClr val="tx2">
              <a:lumMod val="60000"/>
              <a:lumOff val="40000"/>
            </a:schemeClr>
          </a:solidFill>
        </p:spPr>
        <p:style>
          <a:lnRef idx="2">
            <a:schemeClr val="accent5"/>
          </a:lnRef>
          <a:fillRef idx="1">
            <a:schemeClr val="lt1"/>
          </a:fillRef>
          <a:effectRef idx="0">
            <a:schemeClr val="accent5"/>
          </a:effectRef>
          <a:fontRef idx="minor">
            <a:schemeClr val="dk1"/>
          </a:fontRef>
        </p:style>
        <p:txBody>
          <a:bodyPr>
            <a:spAutoFit/>
          </a:bodyPr>
          <a:lstStyle/>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Трудовые действия</a:t>
            </a:r>
          </a:p>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Необходимые умения</a:t>
            </a:r>
          </a:p>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Необходимые знания</a:t>
            </a:r>
          </a:p>
        </p:txBody>
      </p:sp>
      <p:sp>
        <p:nvSpPr>
          <p:cNvPr id="11" name="TextBox 10"/>
          <p:cNvSpPr txBox="1"/>
          <p:nvPr/>
        </p:nvSpPr>
        <p:spPr>
          <a:xfrm>
            <a:off x="2483768" y="2429272"/>
            <a:ext cx="1944216" cy="1754326"/>
          </a:xfrm>
          <a:prstGeom prst="rect">
            <a:avLst/>
          </a:prstGeom>
          <a:solidFill>
            <a:schemeClr val="tx2">
              <a:lumMod val="60000"/>
              <a:lumOff val="40000"/>
            </a:schemeClr>
          </a:solidFill>
        </p:spPr>
        <p:style>
          <a:lnRef idx="2">
            <a:schemeClr val="accent5"/>
          </a:lnRef>
          <a:fillRef idx="1">
            <a:schemeClr val="lt1"/>
          </a:fillRef>
          <a:effectRef idx="0">
            <a:schemeClr val="accent5"/>
          </a:effectRef>
          <a:fontRef idx="minor">
            <a:schemeClr val="dk1"/>
          </a:fontRef>
        </p:style>
        <p:txBody>
          <a:bodyPr>
            <a:spAutoFit/>
          </a:bodyPr>
          <a:lstStyle/>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Трудовые действия</a:t>
            </a:r>
          </a:p>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Необходимые умения</a:t>
            </a:r>
          </a:p>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Необходимые знания</a:t>
            </a:r>
          </a:p>
        </p:txBody>
      </p:sp>
      <p:sp>
        <p:nvSpPr>
          <p:cNvPr id="12" name="TextBox 11"/>
          <p:cNvSpPr txBox="1"/>
          <p:nvPr/>
        </p:nvSpPr>
        <p:spPr>
          <a:xfrm>
            <a:off x="4572000" y="2429272"/>
            <a:ext cx="1944216" cy="1754326"/>
          </a:xfrm>
          <a:prstGeom prst="rect">
            <a:avLst/>
          </a:prstGeom>
          <a:solidFill>
            <a:schemeClr val="tx2">
              <a:lumMod val="60000"/>
              <a:lumOff val="40000"/>
            </a:schemeClr>
          </a:solidFill>
        </p:spPr>
        <p:style>
          <a:lnRef idx="2">
            <a:schemeClr val="accent5"/>
          </a:lnRef>
          <a:fillRef idx="1">
            <a:schemeClr val="lt1"/>
          </a:fillRef>
          <a:effectRef idx="0">
            <a:schemeClr val="accent5"/>
          </a:effectRef>
          <a:fontRef idx="minor">
            <a:schemeClr val="dk1"/>
          </a:fontRef>
        </p:style>
        <p:txBody>
          <a:bodyPr>
            <a:spAutoFit/>
          </a:bodyPr>
          <a:lstStyle/>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Трудовые действия</a:t>
            </a:r>
          </a:p>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Необходимые умения</a:t>
            </a:r>
          </a:p>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Необходимые знания</a:t>
            </a:r>
          </a:p>
        </p:txBody>
      </p:sp>
      <p:sp>
        <p:nvSpPr>
          <p:cNvPr id="13" name="TextBox 12"/>
          <p:cNvSpPr txBox="1"/>
          <p:nvPr/>
        </p:nvSpPr>
        <p:spPr>
          <a:xfrm>
            <a:off x="6668131" y="2429272"/>
            <a:ext cx="1944216" cy="1754326"/>
          </a:xfrm>
          <a:prstGeom prst="rect">
            <a:avLst/>
          </a:prstGeom>
          <a:solidFill>
            <a:schemeClr val="tx2">
              <a:lumMod val="60000"/>
              <a:lumOff val="40000"/>
            </a:schemeClr>
          </a:solidFill>
        </p:spPr>
        <p:style>
          <a:lnRef idx="2">
            <a:schemeClr val="accent5"/>
          </a:lnRef>
          <a:fillRef idx="1">
            <a:schemeClr val="lt1"/>
          </a:fillRef>
          <a:effectRef idx="0">
            <a:schemeClr val="accent5"/>
          </a:effectRef>
          <a:fontRef idx="minor">
            <a:schemeClr val="dk1"/>
          </a:fontRef>
        </p:style>
        <p:txBody>
          <a:bodyPr>
            <a:spAutoFit/>
          </a:bodyPr>
          <a:lstStyle/>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Трудовые действия</a:t>
            </a:r>
          </a:p>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Необходимые умения</a:t>
            </a:r>
          </a:p>
          <a:p>
            <a:pPr marL="285750" indent="-285750" fontAlgn="auto">
              <a:spcBef>
                <a:spcPts val="0"/>
              </a:spcBef>
              <a:spcAft>
                <a:spcPts val="0"/>
              </a:spcAft>
              <a:buFont typeface="Arial" panose="020B0604020202020204" pitchFamily="34" charset="0"/>
              <a:buChar char="•"/>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Необходимые знания</a:t>
            </a:r>
          </a:p>
        </p:txBody>
      </p:sp>
      <p:sp>
        <p:nvSpPr>
          <p:cNvPr id="14" name="TextBox 13"/>
          <p:cNvSpPr txBox="1"/>
          <p:nvPr/>
        </p:nvSpPr>
        <p:spPr>
          <a:xfrm>
            <a:off x="2852684" y="4581128"/>
            <a:ext cx="3312368" cy="36933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ПРЕПОДАВАТЕЛЬ</a:t>
            </a:r>
          </a:p>
        </p:txBody>
      </p:sp>
      <p:sp>
        <p:nvSpPr>
          <p:cNvPr id="15" name="TextBox 14"/>
          <p:cNvSpPr txBox="1"/>
          <p:nvPr/>
        </p:nvSpPr>
        <p:spPr>
          <a:xfrm>
            <a:off x="1115616" y="4572501"/>
            <a:ext cx="6912768" cy="646331"/>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КВАЛИФИКАЦИОННАЯ ХАРАКТЕРИСТИКА  </a:t>
            </a:r>
            <a:endPar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fontAlgn="auto">
              <a:spcBef>
                <a:spcPts val="0"/>
              </a:spcBef>
              <a:spcAft>
                <a:spcPts val="0"/>
              </a:spcAft>
              <a:defRPr/>
            </a:pPr>
            <a:r>
              <a:rPr lang="ru-R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ДОЛЖНОСТИ:    </a:t>
            </a:r>
            <a:r>
              <a:rPr lang="ru-RU" sz="1800" dirty="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rPr>
              <a:t>ПРЕПОДАВАТЕЛЬ</a:t>
            </a:r>
            <a:endParaRPr lang="ru-RU" sz="1800" dirty="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endParaRPr>
          </a:p>
        </p:txBody>
      </p:sp>
      <p:sp>
        <p:nvSpPr>
          <p:cNvPr id="19" name="Стрелка вниз 18"/>
          <p:cNvSpPr/>
          <p:nvPr/>
        </p:nvSpPr>
        <p:spPr>
          <a:xfrm>
            <a:off x="3341688" y="1363663"/>
            <a:ext cx="288925" cy="171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sp>
        <p:nvSpPr>
          <p:cNvPr id="21" name="Стрелка вниз 20"/>
          <p:cNvSpPr/>
          <p:nvPr/>
        </p:nvSpPr>
        <p:spPr>
          <a:xfrm>
            <a:off x="5222875" y="1365250"/>
            <a:ext cx="288925" cy="171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cxnSp>
        <p:nvCxnSpPr>
          <p:cNvPr id="23" name="Прямая со стрелкой 22"/>
          <p:cNvCxnSpPr/>
          <p:nvPr/>
        </p:nvCxnSpPr>
        <p:spPr>
          <a:xfrm flipH="1">
            <a:off x="1258888" y="1971675"/>
            <a:ext cx="1512887"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5" idx="2"/>
            <a:endCxn id="11" idx="0"/>
          </p:cNvCxnSpPr>
          <p:nvPr/>
        </p:nvCxnSpPr>
        <p:spPr>
          <a:xfrm>
            <a:off x="3455988" y="1954213"/>
            <a:ext cx="0" cy="474662"/>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7" idx="2"/>
            <a:endCxn id="12" idx="0"/>
          </p:cNvCxnSpPr>
          <p:nvPr/>
        </p:nvCxnSpPr>
        <p:spPr>
          <a:xfrm>
            <a:off x="5543550" y="1954213"/>
            <a:ext cx="0" cy="4746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endCxn id="13" idx="0"/>
          </p:cNvCxnSpPr>
          <p:nvPr/>
        </p:nvCxnSpPr>
        <p:spPr>
          <a:xfrm>
            <a:off x="6300788" y="1954213"/>
            <a:ext cx="1339850" cy="4746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9" idx="2"/>
          </p:cNvCxnSpPr>
          <p:nvPr/>
        </p:nvCxnSpPr>
        <p:spPr>
          <a:xfrm>
            <a:off x="1368425" y="4183063"/>
            <a:ext cx="755650" cy="398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13" idx="2"/>
          </p:cNvCxnSpPr>
          <p:nvPr/>
        </p:nvCxnSpPr>
        <p:spPr>
          <a:xfrm flipH="1">
            <a:off x="6902450" y="4183063"/>
            <a:ext cx="738188" cy="38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11" idx="2"/>
          </p:cNvCxnSpPr>
          <p:nvPr/>
        </p:nvCxnSpPr>
        <p:spPr>
          <a:xfrm>
            <a:off x="3455988" y="4183063"/>
            <a:ext cx="755650" cy="38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12" idx="2"/>
          </p:cNvCxnSpPr>
          <p:nvPr/>
        </p:nvCxnSpPr>
        <p:spPr>
          <a:xfrm flipH="1">
            <a:off x="4787900" y="4183063"/>
            <a:ext cx="755650" cy="38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75" name="Group 39"/>
          <p:cNvGraphicFramePr>
            <a:graphicFrameLocks noGrp="1"/>
          </p:cNvGraphicFramePr>
          <p:nvPr>
            <p:ph idx="1"/>
          </p:nvPr>
        </p:nvGraphicFramePr>
        <p:xfrm>
          <a:off x="0" y="0"/>
          <a:ext cx="9001125" cy="6740525"/>
        </p:xfrm>
        <a:graphic>
          <a:graphicData uri="http://schemas.openxmlformats.org/drawingml/2006/table">
            <a:tbl>
              <a:tblPr/>
              <a:tblGrid>
                <a:gridCol w="9001156"/>
              </a:tblGrid>
              <a:tr h="957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II</a:t>
                      </a:r>
                      <a:r>
                        <a:rPr kumimoji="0" lang="ru-RU" sz="2000" b="1" i="0" u="none" strike="noStrike" cap="none" normalizeH="0" baseline="0" dirty="0" smtClean="0">
                          <a:ln>
                            <a:noFill/>
                          </a:ln>
                          <a:solidFill>
                            <a:srgbClr val="FFFFFF"/>
                          </a:solidFill>
                          <a:effectLst/>
                          <a:latin typeface="Calibri" pitchFamily="34" charset="0"/>
                        </a:rPr>
                        <a:t>. ОПИСАНИЕ ТРУДОВЫХ ФУНКЦИЙ (ФУНКЦИОНАЛЬНАЯ КАРТА ВПД)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FFFFFF"/>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FF"/>
                          </a:solidFill>
                          <a:effectLst/>
                          <a:latin typeface="Calibri" pitchFamily="34" charset="0"/>
                        </a:rPr>
                        <a:t>Обобщенные трудовые функции   (Уровень квалификации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15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Преподавание по программам СПО </a:t>
                      </a:r>
                      <a:r>
                        <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и дополнительным профессиональным программам (ДПП), ориентированным на соответствующий уровень квалификации</a:t>
                      </a:r>
                      <a:r>
                        <a:rPr kumimoji="0" lang="ru-RU" sz="2000" b="0" i="0" u="none" strike="noStrike" cap="none" normalizeH="0" baseline="0" dirty="0" smtClean="0">
                          <a:ln>
                            <a:noFill/>
                          </a:ln>
                          <a:solidFill>
                            <a:srgbClr val="000000"/>
                          </a:solidFill>
                          <a:effectLst/>
                          <a:latin typeface="Arial" charset="0"/>
                          <a:ea typeface="Calibri" pitchFamily="34" charset="0"/>
                          <a:cs typeface="Times New Roman" pitchFamily="18" charset="0"/>
                        </a:rPr>
                        <a:t> (</a:t>
                      </a:r>
                      <a:r>
                        <a:rPr kumimoji="0" lang="ru-RU" sz="2000" b="1" i="0" u="none" strike="noStrike" cap="none" normalizeH="0" baseline="0" dirty="0" smtClean="0">
                          <a:ln>
                            <a:noFill/>
                          </a:ln>
                          <a:solidFill>
                            <a:srgbClr val="000000"/>
                          </a:solidFill>
                          <a:effectLst/>
                          <a:latin typeface="Arial" charset="0"/>
                          <a:ea typeface="Calibri" pitchFamily="34" charset="0"/>
                          <a:cs typeface="Times New Roman" pitchFamily="18" charset="0"/>
                        </a:rPr>
                        <a:t>должность преподаватель</a:t>
                      </a:r>
                      <a:r>
                        <a:rPr kumimoji="0" lang="ru-RU" sz="2000" b="0" i="0" u="none" strike="noStrike" cap="none" normalizeH="0" baseline="0" dirty="0" smtClean="0">
                          <a:ln>
                            <a:noFill/>
                          </a:ln>
                          <a:solidFill>
                            <a:srgbClr val="000000"/>
                          </a:solidFill>
                          <a:effectLst/>
                          <a:latin typeface="Arial" charset="0"/>
                          <a:ea typeface="Calibri" pitchFamily="34"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717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Организация и проведение учебно-производственного процесса</a:t>
                      </a:r>
                      <a:r>
                        <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при реализации образовательных программ различного уровня и направленности</a:t>
                      </a:r>
                      <a:endParaRPr kumimoji="0" lang="ru-RU"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charset="0"/>
                          <a:ea typeface="Calibri" pitchFamily="34" charset="0"/>
                          <a:cs typeface="Times New Roman" pitchFamily="18" charset="0"/>
                        </a:rPr>
                        <a:t>(</a:t>
                      </a:r>
                      <a:r>
                        <a:rPr kumimoji="0" lang="ru-RU" sz="2000" b="1" i="0" u="none" strike="noStrike" cap="none" normalizeH="0" baseline="0" dirty="0" smtClean="0">
                          <a:ln>
                            <a:noFill/>
                          </a:ln>
                          <a:solidFill>
                            <a:srgbClr val="000000"/>
                          </a:solidFill>
                          <a:effectLst/>
                          <a:latin typeface="Arial" charset="0"/>
                          <a:ea typeface="Calibri" pitchFamily="34" charset="0"/>
                          <a:cs typeface="Times New Roman" pitchFamily="18" charset="0"/>
                        </a:rPr>
                        <a:t>мастер производственного обучения</a:t>
                      </a:r>
                      <a:r>
                        <a:rPr kumimoji="0" lang="ru-RU" sz="2000" b="0" i="0" u="none" strike="noStrike" cap="none" normalizeH="0" baseline="0" dirty="0" smtClean="0">
                          <a:ln>
                            <a:noFill/>
                          </a:ln>
                          <a:solidFill>
                            <a:srgbClr val="000000"/>
                          </a:solidFill>
                          <a:effectLst/>
                          <a:latin typeface="Arial" charset="0"/>
                          <a:ea typeface="Calibri" pitchFamily="34"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717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Организационно-педагогическое сопровождение группы (курса)</a:t>
                      </a:r>
                      <a:r>
                        <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обучающихся по программам СПО, ВО </a:t>
                      </a:r>
                      <a:r>
                        <a:rPr kumimoji="0" lang="ru-RU" sz="2000" b="0" i="0" u="none" strike="noStrike" cap="none" normalizeH="0" baseline="0" dirty="0" smtClean="0">
                          <a:ln>
                            <a:noFill/>
                          </a:ln>
                          <a:solidFill>
                            <a:srgbClr val="000000"/>
                          </a:solidFill>
                          <a:effectLst/>
                          <a:latin typeface="Arial" charset="0"/>
                          <a:ea typeface="Calibri" pitchFamily="34" charset="0"/>
                          <a:cs typeface="Times New Roman" pitchFamily="18" charset="0"/>
                        </a:rPr>
                        <a:t>(</a:t>
                      </a:r>
                      <a:r>
                        <a:rPr kumimoji="0" lang="ru-RU" sz="2000" b="1" i="0" u="none" strike="noStrike" cap="none" normalizeH="0" baseline="0" dirty="0" smtClean="0">
                          <a:ln>
                            <a:noFill/>
                          </a:ln>
                          <a:solidFill>
                            <a:srgbClr val="000000"/>
                          </a:solidFill>
                          <a:effectLst/>
                          <a:latin typeface="Arial" charset="0"/>
                          <a:ea typeface="Calibri" pitchFamily="34" charset="0"/>
                          <a:cs typeface="Times New Roman" pitchFamily="18" charset="0"/>
                        </a:rPr>
                        <a:t>преподаватель, мастер производственного обучения)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63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Организационно-методическое обеспечение реализации программ СПО, ДПП</a:t>
                      </a:r>
                      <a:r>
                        <a:rPr kumimoji="0" lang="ru-RU"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  (методист)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889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Проведение </a:t>
                      </a:r>
                      <a:r>
                        <a:rPr kumimoji="0" lang="ru-RU" sz="2400" b="1"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профориентационных</a:t>
                      </a:r>
                      <a:r>
                        <a:rPr kumimoji="0" lang="ru-RU"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мероприятий со школьниками и их родителями</a:t>
                      </a:r>
                      <a:r>
                        <a:rPr kumimoji="0" lang="ru-RU"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(законными представителями)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6588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000" b="1" i="0" u="none" strike="noStrike" cap="none" normalizeH="0" baseline="0" dirty="0" smtClean="0">
                          <a:ln>
                            <a:noFill/>
                          </a:ln>
                          <a:solidFill>
                            <a:srgbClr val="000000"/>
                          </a:solidFill>
                          <a:effectLst/>
                          <a:latin typeface="Arial" charset="0"/>
                          <a:ea typeface="Calibri" pitchFamily="34" charset="0"/>
                          <a:cs typeface="Times New Roman" pitchFamily="18" charset="0"/>
                        </a:rPr>
                        <a:t>(Преподаватель, мастер производственного обучения, методист, доцент, старший преподаватель, ассистент)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bl>
          </a:graphicData>
        </a:graphic>
      </p:graphicFrame>
      <p:pic>
        <p:nvPicPr>
          <p:cNvPr id="14356" name="Picture 6" descr="Вся правда о компании Аудит-Резерв. - Статьи - Укрбизнес"/>
          <p:cNvPicPr>
            <a:picLocks noChangeAspect="1" noChangeArrowheads="1"/>
          </p:cNvPicPr>
          <p:nvPr/>
        </p:nvPicPr>
        <p:blipFill>
          <a:blip r:embed="rId2" cstate="print"/>
          <a:srcRect/>
          <a:stretch>
            <a:fillRect/>
          </a:stretch>
        </p:blipFill>
        <p:spPr bwMode="auto">
          <a:xfrm>
            <a:off x="8001000" y="4071938"/>
            <a:ext cx="842963" cy="105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0" name="Group 20"/>
          <p:cNvGraphicFramePr>
            <a:graphicFrameLocks noGrp="1"/>
          </p:cNvGraphicFramePr>
          <p:nvPr>
            <p:ph idx="1"/>
          </p:nvPr>
        </p:nvGraphicFramePr>
        <p:xfrm>
          <a:off x="468313" y="404813"/>
          <a:ext cx="8229600" cy="5564187"/>
        </p:xfrm>
        <a:graphic>
          <a:graphicData uri="http://schemas.openxmlformats.org/drawingml/2006/table">
            <a:tbl>
              <a:tblPr/>
              <a:tblGrid>
                <a:gridCol w="8229600"/>
              </a:tblGrid>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Calibri" pitchFamily="34" charset="0"/>
                        </a:rPr>
                        <a:t>Обобщенные трудовые функции   (Уровень квалификации 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06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Преподавание по программам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бакалавриата</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и ДПП, ориентированный на соответствующий уровень квалификации (старший преподаватель, ассистент)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Научно-методическое и учебно-методическое обеспечение реализации программ профессионального обучения СПО и ДПП (старший методист)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774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Преподавание по программам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бакалавриата</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специалитета</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магистратуры и ДПП, ориентированный на соответствующий уровень квалификации (доцент)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Преподавание по программам аспирантуры, ординатуры,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ассистентуры-стажировки</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и ДПП, ориентированный на соответствующий уровень квалификации (профессор)</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bl>
          </a:graphicData>
        </a:graphic>
      </p:graphicFrame>
      <p:pic>
        <p:nvPicPr>
          <p:cNvPr id="15376" name="Picture 6" descr="Вся правда о компании Аудит-Резерв. - Статьи - Укрбизнес"/>
          <p:cNvPicPr>
            <a:picLocks noChangeAspect="1" noChangeArrowheads="1"/>
          </p:cNvPicPr>
          <p:nvPr/>
        </p:nvPicPr>
        <p:blipFill>
          <a:blip r:embed="rId2" cstate="print"/>
          <a:srcRect/>
          <a:stretch>
            <a:fillRect/>
          </a:stretch>
        </p:blipFill>
        <p:spPr bwMode="auto">
          <a:xfrm>
            <a:off x="7077075" y="4868863"/>
            <a:ext cx="1593850" cy="165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179388" y="908050"/>
          <a:ext cx="8783637" cy="5516563"/>
        </p:xfrm>
        <a:graphic>
          <a:graphicData uri="http://schemas.openxmlformats.org/drawingml/2006/table">
            <a:tbl>
              <a:tblPr/>
              <a:tblGrid>
                <a:gridCol w="3074987"/>
                <a:gridCol w="57086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FFFF"/>
                          </a:solidFill>
                          <a:effectLst/>
                          <a:latin typeface="Calibri" pitchFamily="34" charset="0"/>
                        </a:rPr>
                        <a:t>Обобщенная трудовая функция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FFFF"/>
                          </a:solidFill>
                          <a:effectLst/>
                          <a:latin typeface="Calibri" pitchFamily="34" charset="0"/>
                        </a:rPr>
                        <a:t>Трудовые функции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Преподавание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по программам СПО</a:t>
                      </a:r>
                      <a:r>
                        <a:rPr kumimoji="0" lang="ru-RU" sz="2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и дополнительным профессиональным программам, ориентированным на соответствующий уровень квалификации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rPr>
                        <a:t>Организация учебной деятельности обучающихся</a:t>
                      </a:r>
                      <a:r>
                        <a:rPr kumimoji="0" lang="ru-RU" sz="2400" b="0" i="0" u="none" strike="noStrike" cap="none" normalizeH="0" baseline="0" dirty="0" smtClean="0">
                          <a:ln>
                            <a:noFill/>
                          </a:ln>
                          <a:solidFill>
                            <a:srgbClr val="000000"/>
                          </a:solidFill>
                          <a:effectLst/>
                          <a:latin typeface="Times New Roman" pitchFamily="18" charset="0"/>
                        </a:rPr>
                        <a:t> по освоению учебных предметов, курсов, дисциплин (модулей) программ СПО и(или) ДПП</a:t>
                      </a:r>
                      <a:endParaRPr kumimoji="0" lang="ru-RU" sz="24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371475">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rgbClr val="000000"/>
                          </a:solidFill>
                          <a:effectLst/>
                          <a:latin typeface="Times New Roman" pitchFamily="18" charset="0"/>
                        </a:rPr>
                        <a:t>Педагогический</a:t>
                      </a:r>
                      <a:r>
                        <a:rPr kumimoji="0" lang="ru-RU" sz="2400" b="1" i="0" u="none" strike="noStrike" cap="none" normalizeH="0" baseline="0" dirty="0" smtClean="0">
                          <a:ln>
                            <a:noFill/>
                          </a:ln>
                          <a:solidFill>
                            <a:srgbClr val="000000"/>
                          </a:solidFill>
                          <a:effectLst/>
                          <a:latin typeface="Times New Roman" pitchFamily="18" charset="0"/>
                        </a:rPr>
                        <a:t> контроль и оценка </a:t>
                      </a:r>
                      <a:r>
                        <a:rPr kumimoji="0" lang="ru-RU" sz="2400" b="0" i="0" u="none" strike="noStrike" cap="none" normalizeH="0" baseline="0" dirty="0" smtClean="0">
                          <a:ln>
                            <a:noFill/>
                          </a:ln>
                          <a:solidFill>
                            <a:srgbClr val="000000"/>
                          </a:solidFill>
                          <a:effectLst/>
                          <a:latin typeface="Times New Roman" pitchFamily="18" charset="0"/>
                        </a:rPr>
                        <a:t>освоения учебных предметов, курсов, дисциплин (модулей) программ СПО и(или) ДПП</a:t>
                      </a:r>
                      <a:endParaRPr kumimoji="0" lang="ru-RU" sz="24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371475">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Разработка и обновление программно-методического обеспечения </a:t>
                      </a: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учебных предметов, курсов, дисциплин (модулей) программ СПО и(или) ДПП</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bl>
          </a:graphicData>
        </a:graphic>
      </p:graphicFrame>
      <p:sp>
        <p:nvSpPr>
          <p:cNvPr id="16401" name="TextBox 4"/>
          <p:cNvSpPr txBox="1">
            <a:spLocks noChangeArrowheads="1"/>
          </p:cNvSpPr>
          <p:nvPr/>
        </p:nvSpPr>
        <p:spPr bwMode="auto">
          <a:xfrm>
            <a:off x="395288" y="260350"/>
            <a:ext cx="8569325" cy="461963"/>
          </a:xfrm>
          <a:prstGeom prst="rect">
            <a:avLst/>
          </a:prstGeom>
          <a:noFill/>
          <a:ln w="9525">
            <a:noFill/>
            <a:miter lim="800000"/>
            <a:headEnd/>
            <a:tailEnd/>
          </a:ln>
        </p:spPr>
        <p:txBody>
          <a:bodyPr>
            <a:spAutoFit/>
          </a:bodyPr>
          <a:lstStyle/>
          <a:p>
            <a:r>
              <a:rPr lang="ru-RU" sz="2400">
                <a:latin typeface="Calibri" pitchFamily="34" charset="0"/>
              </a:rPr>
              <a:t>Возможное наименование должностей: </a:t>
            </a:r>
            <a:r>
              <a:rPr lang="ru-RU" sz="2400" b="1">
                <a:latin typeface="Calibri" pitchFamily="34" charset="0"/>
              </a:rPr>
              <a:t>Преподаватель</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33375"/>
          </a:xfrm>
        </p:spPr>
        <p:txBody>
          <a:bodyPr>
            <a:normAutofit fontScale="90000"/>
          </a:bodyPr>
          <a:lstStyle/>
          <a:p>
            <a:pPr eaLnBrk="1" hangingPunct="1">
              <a:defRPr/>
            </a:pPr>
            <a:r>
              <a:rPr lang="ru-RU" sz="2200" b="1" dirty="0" smtClean="0">
                <a:latin typeface="Times New Roman" pitchFamily="18" charset="0"/>
              </a:rPr>
              <a:t>Организация учебной деятельности обучающихся </a:t>
            </a:r>
            <a:endParaRPr lang="ru-RU" sz="4000" dirty="0" smtClean="0"/>
          </a:p>
        </p:txBody>
      </p:sp>
      <p:graphicFrame>
        <p:nvGraphicFramePr>
          <p:cNvPr id="25652" name="Group 52"/>
          <p:cNvGraphicFramePr>
            <a:graphicFrameLocks noGrp="1"/>
          </p:cNvGraphicFramePr>
          <p:nvPr>
            <p:ph sz="half" idx="1"/>
          </p:nvPr>
        </p:nvGraphicFramePr>
        <p:xfrm>
          <a:off x="6350" y="333375"/>
          <a:ext cx="3702050" cy="6486525"/>
        </p:xfrm>
        <a:graphic>
          <a:graphicData uri="http://schemas.openxmlformats.org/drawingml/2006/table">
            <a:tbl>
              <a:tblPr/>
              <a:tblGrid>
                <a:gridCol w="3702050"/>
              </a:tblGrid>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Calibri" pitchFamily="34" charset="0"/>
                        </a:rPr>
                        <a:t>Трудовые действия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Проведение учебных занятий.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Руководство проектной и исследовательской деятельностью</a:t>
                      </a:r>
                      <a:endParaRPr kumimoji="0" lang="ru-RU"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649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Организация самостоятельной работы обучающихся </a:t>
                      </a:r>
                      <a:endParaRPr kumimoji="0" lang="ru-RU"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1958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Консультирование обучающихся по программам СПО и их родителей по вопросам проф. самоопределения, проф. развития, проф. адаптации (для преподавания профессионального цикла)</a:t>
                      </a:r>
                      <a:endParaRPr kumimoji="0" lang="ru-RU"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884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Текущий контроль, оценка динамики подготовленности и мотивации</a:t>
                      </a:r>
                      <a:endParaRPr kumimoji="0" lang="ru-RU"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163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Разработка мероприятий по модернизации оснащения учебного помещения (кабинета и т.д.), формирование его предметно-пространственной среды</a:t>
                      </a:r>
                      <a:endParaRPr kumimoji="0" lang="ru-RU"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bl>
          </a:graphicData>
        </a:graphic>
      </p:graphicFrame>
      <p:graphicFrame>
        <p:nvGraphicFramePr>
          <p:cNvPr id="25657" name="Group 57"/>
          <p:cNvGraphicFramePr>
            <a:graphicFrameLocks noGrp="1"/>
          </p:cNvGraphicFramePr>
          <p:nvPr/>
        </p:nvGraphicFramePr>
        <p:xfrm>
          <a:off x="3708400" y="355600"/>
          <a:ext cx="5327650" cy="6594475"/>
        </p:xfrm>
        <a:graphic>
          <a:graphicData uri="http://schemas.openxmlformats.org/drawingml/2006/table">
            <a:tbl>
              <a:tblPr/>
              <a:tblGrid>
                <a:gridCol w="53276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Calibri" pitchFamily="34" charset="0"/>
                        </a:rPr>
                        <a:t>Необходимые умения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Выполнять деятельность и(или) демонстрировать элементы деятельности, консультировать обучающихся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Создавать условия для воспитания и развития,</a:t>
                      </a: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800" b="0" i="0" u="none" strike="noStrike" cap="none" normalizeH="0" baseline="0" dirty="0" smtClean="0">
                          <a:ln>
                            <a:noFill/>
                          </a:ln>
                          <a:solidFill>
                            <a:srgbClr val="000000"/>
                          </a:solidFill>
                          <a:effectLst/>
                          <a:latin typeface="Times New Roman" pitchFamily="18" charset="0"/>
                        </a:rPr>
                        <a:t>мотивировать, обучать самоорганизации и самоконтролю</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Использовать различные средства педагогической поддержки проф. самоопределения и проф. развития обучающихся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Обеспечивать на занятиях порядок и сознательную дисциплину</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Использовать педагогически обоснованные формы, методы и приемы организации учебной, проектной, исследовательской и иной деятельности, применять современные ТСО и образовательные технологии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Использовать дистанционные образовательные технологии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Контролировать санитарно-бытовые условия и условия внутренней среды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9144000" cy="333375"/>
          </a:xfrm>
        </p:spPr>
        <p:txBody>
          <a:bodyPr>
            <a:normAutofit fontScale="90000"/>
          </a:bodyPr>
          <a:lstStyle/>
          <a:p>
            <a:pPr eaLnBrk="1" hangingPunct="1">
              <a:defRPr/>
            </a:pPr>
            <a:r>
              <a:rPr lang="ru-RU" sz="2200" b="1" smtClean="0">
                <a:latin typeface="Times New Roman" pitchFamily="18" charset="0"/>
              </a:rPr>
              <a:t>Организация учебной деятельности обучающихся </a:t>
            </a:r>
            <a:endParaRPr lang="ru-RU" sz="4000" smtClean="0"/>
          </a:p>
        </p:txBody>
      </p:sp>
      <p:graphicFrame>
        <p:nvGraphicFramePr>
          <p:cNvPr id="54322" name="Group 50"/>
          <p:cNvGraphicFramePr>
            <a:graphicFrameLocks noGrp="1"/>
          </p:cNvGraphicFramePr>
          <p:nvPr/>
        </p:nvGraphicFramePr>
        <p:xfrm>
          <a:off x="395288" y="404813"/>
          <a:ext cx="8424862" cy="6669087"/>
        </p:xfrm>
        <a:graphic>
          <a:graphicData uri="http://schemas.openxmlformats.org/drawingml/2006/table">
            <a:tbl>
              <a:tblPr/>
              <a:tblGrid>
                <a:gridCol w="8424862"/>
              </a:tblGrid>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Calibri" pitchFamily="34" charset="0"/>
                        </a:rPr>
                        <a:t>Необходимые знания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52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Локальные акты образовательной организации в части организации образовательного процесса.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 Требования ФГОС СПО, содержание образовательных программ, учебников.</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Преподаваемая область научного знания и профессиональной деятельности, актуальные проблемы, современные технологии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779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Методология, теоретические основы и технологии научно-исследовательской, проектной деятельности, учебно-профессиональной проектной деятельности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Возрастные особенности обучающихся, вопросы индивидуализации обучения (для лиц с ОВЗ)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1114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Современные образовательные технологии профессионального образования, психолого-педагогические основы и методика применения  ТСО, ИКТ, ЭОР, дистанционно-образовательные технологии.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Требования охраны труда при проведении учебных занятий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Основы эффективного педагогического общения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Основы психологии труда, стадии профессионального развития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Современные практики, содержание, формы и методы профориентации и консультирования по вопросам профессионального самоопределения, адаптации, профессионального развития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395288" y="115888"/>
            <a:ext cx="8353425" cy="936625"/>
          </a:xfrm>
        </p:spPr>
        <p:txBody>
          <a:bodyPr/>
          <a:lstStyle/>
          <a:p>
            <a:pPr eaLnBrk="1" hangingPunct="1"/>
            <a:r>
              <a:rPr lang="ru-RU" sz="2800" b="1" smtClean="0">
                <a:latin typeface="Times New Roman" pitchFamily="18" charset="0"/>
              </a:rPr>
              <a:t>Педагогический контроль и оценка освоения</a:t>
            </a:r>
            <a:r>
              <a:rPr lang="ru-RU" sz="2800" smtClean="0">
                <a:latin typeface="Times New Roman" pitchFamily="18" charset="0"/>
              </a:rPr>
              <a:t> </a:t>
            </a:r>
            <a:r>
              <a:rPr lang="ru-RU" sz="2000" smtClean="0">
                <a:latin typeface="Times New Roman" pitchFamily="18" charset="0"/>
              </a:rPr>
              <a:t>учебных курсов, дисциплин (модулей) программ СПО и(или) ДПП</a:t>
            </a:r>
            <a:endParaRPr lang="ru-RU" sz="4000" smtClean="0"/>
          </a:p>
        </p:txBody>
      </p:sp>
      <p:graphicFrame>
        <p:nvGraphicFramePr>
          <p:cNvPr id="5" name="Объект 4"/>
          <p:cNvGraphicFramePr>
            <a:graphicFrameLocks noGrp="1"/>
          </p:cNvGraphicFramePr>
          <p:nvPr>
            <p:ph sz="half" idx="1"/>
          </p:nvPr>
        </p:nvGraphicFramePr>
        <p:xfrm>
          <a:off x="179388" y="1196975"/>
          <a:ext cx="3671887" cy="5257800"/>
        </p:xfrm>
        <a:graphic>
          <a:graphicData uri="http://schemas.openxmlformats.org/drawingml/2006/table">
            <a:tbl>
              <a:tblPr/>
              <a:tblGrid>
                <a:gridCol w="3671887"/>
              </a:tblGrid>
              <a:tr h="454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Трудовые действия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71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rPr>
                        <a:t>Контроль и оценка результатов освоения учебного предмета, курса дисциплины (модуля) в процессе промежуточной аттестации (самостоятельно и(или) в составе комиссии)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32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rPr>
                        <a:t>Участие в работе экзаменационной комиссии при проведении итоговой (итоговой государственной) аттестации </a:t>
                      </a:r>
                      <a:endParaRPr kumimoji="0" lang="ru-RU" sz="20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bl>
          </a:graphicData>
        </a:graphic>
      </p:graphicFrame>
      <p:graphicFrame>
        <p:nvGraphicFramePr>
          <p:cNvPr id="23578" name="Group 26"/>
          <p:cNvGraphicFramePr>
            <a:graphicFrameLocks noGrp="1"/>
          </p:cNvGraphicFramePr>
          <p:nvPr/>
        </p:nvGraphicFramePr>
        <p:xfrm>
          <a:off x="3814763" y="1196975"/>
          <a:ext cx="5329237" cy="5257800"/>
        </p:xfrm>
        <a:graphic>
          <a:graphicData uri="http://schemas.openxmlformats.org/drawingml/2006/table">
            <a:tbl>
              <a:tblPr/>
              <a:tblGrid>
                <a:gridCol w="5329237"/>
              </a:tblGrid>
              <a:tr h="444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Необходимые умения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35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Использовать педагогически обоснованные формы, методы, способы и приемы организации контроля и оценки, применять временные оценочные средства, обеспечивать объективность оценки, охранять жизнь и здоровье обучающихся в процессе публичного представления результатов оценивания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1035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rPr>
                        <a:t>Составлять отзыв на проектные, исследовательские, выпускные квалификационные работы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1343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Анализировать применение выбранных форм и методов педагогической диагностики, оценочных средств, корректировать их и собственную оценочную деятельность</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idx="4294967295"/>
          </p:nvPr>
        </p:nvSpPr>
        <p:spPr>
          <a:xfrm>
            <a:off x="395288" y="115888"/>
            <a:ext cx="8353425" cy="936625"/>
          </a:xfrm>
        </p:spPr>
        <p:txBody>
          <a:bodyPr/>
          <a:lstStyle/>
          <a:p>
            <a:pPr eaLnBrk="1" hangingPunct="1"/>
            <a:r>
              <a:rPr lang="ru-RU" sz="2800" b="1" smtClean="0">
                <a:latin typeface="Times New Roman" pitchFamily="18" charset="0"/>
              </a:rPr>
              <a:t>Педагогический контроль и оценка освоения</a:t>
            </a:r>
            <a:r>
              <a:rPr lang="ru-RU" sz="2800" smtClean="0">
                <a:latin typeface="Times New Roman" pitchFamily="18" charset="0"/>
              </a:rPr>
              <a:t> </a:t>
            </a:r>
            <a:r>
              <a:rPr lang="ru-RU" sz="2000" smtClean="0">
                <a:latin typeface="Times New Roman" pitchFamily="18" charset="0"/>
              </a:rPr>
              <a:t>учебных курсов, дисциплин (модулей) программ СПО и(или) ДПП</a:t>
            </a:r>
            <a:endParaRPr lang="ru-RU" sz="4000" smtClean="0"/>
          </a:p>
        </p:txBody>
      </p:sp>
      <p:graphicFrame>
        <p:nvGraphicFramePr>
          <p:cNvPr id="24608" name="Group 32"/>
          <p:cNvGraphicFramePr>
            <a:graphicFrameLocks noGrp="1"/>
          </p:cNvGraphicFramePr>
          <p:nvPr/>
        </p:nvGraphicFramePr>
        <p:xfrm>
          <a:off x="250825" y="1196975"/>
          <a:ext cx="8713788" cy="5137150"/>
        </p:xfrm>
        <a:graphic>
          <a:graphicData uri="http://schemas.openxmlformats.org/drawingml/2006/table">
            <a:tbl>
              <a:tblPr/>
              <a:tblGrid>
                <a:gridCol w="8713788"/>
              </a:tblGrid>
              <a:tr h="444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Необходимые знания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23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Законодательство Российской Федерации и локальные нормативные акты,</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регламентирующие проведение промежуточной и итоговой (итоговой государственной) аттестации обучающихся по программам СПО и (или) профессионального обучения, и (или) ДПП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10350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Отечественный и зарубежный опыт, современные подходы к контролю и оценке</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результатов профессионального образования и профессионального обучения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13430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Методика разработки и применения  контрольно-оценочных средств, интерпретации результатов контроля и оценивания</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Нормы педагогической этики, приемы педагогической поддержки обучающихся при</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проведении контрольно-оценочных мероприятий</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p:cNvSpPr>
          <p:nvPr>
            <p:ph type="body" idx="1"/>
          </p:nvPr>
        </p:nvSpPr>
        <p:spPr>
          <a:xfrm>
            <a:off x="468313" y="333375"/>
            <a:ext cx="8229600" cy="5821363"/>
          </a:xfrm>
        </p:spPr>
        <p:txBody>
          <a:bodyPr/>
          <a:lstStyle/>
          <a:p>
            <a:pPr eaLnBrk="1" hangingPunct="1">
              <a:buFont typeface="Arial" charset="0"/>
              <a:buNone/>
            </a:pPr>
            <a:r>
              <a:rPr lang="ru-RU" b="1" i="1" smtClean="0">
                <a:solidFill>
                  <a:schemeClr val="tx2"/>
                </a:solidFill>
              </a:rPr>
              <a:t>В деле обучения и воспитания, во всем школьном деле ничего нельзя улучшить, минуя голову учителя.</a:t>
            </a:r>
          </a:p>
          <a:p>
            <a:pPr algn="r" eaLnBrk="1" hangingPunct="1">
              <a:buFont typeface="Arial" charset="0"/>
              <a:buNone/>
            </a:pPr>
            <a:r>
              <a:rPr lang="ru-RU" b="1" i="1" smtClean="0">
                <a:solidFill>
                  <a:schemeClr val="tx2"/>
                </a:solidFill>
              </a:rPr>
              <a:t>К.Д. Ушинский</a:t>
            </a:r>
          </a:p>
        </p:txBody>
      </p:sp>
      <p:sp>
        <p:nvSpPr>
          <p:cNvPr id="4099" name="Rectangle 5"/>
          <p:cNvSpPr>
            <a:spLocks noChangeArrowheads="1"/>
          </p:cNvSpPr>
          <p:nvPr/>
        </p:nvSpPr>
        <p:spPr bwMode="auto">
          <a:xfrm>
            <a:off x="323850" y="4603750"/>
            <a:ext cx="8642350" cy="457200"/>
          </a:xfrm>
          <a:prstGeom prst="rect">
            <a:avLst/>
          </a:prstGeom>
          <a:noFill/>
          <a:ln w="9525">
            <a:noFill/>
            <a:miter lim="800000"/>
            <a:headEnd/>
            <a:tailEnd/>
          </a:ln>
        </p:spPr>
        <p:txBody>
          <a:bodyPr anchor="ctr">
            <a:spAutoFit/>
          </a:bodyPr>
          <a:lstStyle/>
          <a:p>
            <a:endParaRPr lang="ru-RU" sz="2400"/>
          </a:p>
        </p:txBody>
      </p:sp>
      <p:pic>
        <p:nvPicPr>
          <p:cNvPr id="4100" name="Picture 6" descr="http://clipart-library.com/img/1265036.jpg"/>
          <p:cNvPicPr>
            <a:picLocks noChangeAspect="1" noChangeArrowheads="1"/>
          </p:cNvPicPr>
          <p:nvPr/>
        </p:nvPicPr>
        <p:blipFill>
          <a:blip r:embed="rId2" cstate="print"/>
          <a:srcRect/>
          <a:stretch>
            <a:fillRect/>
          </a:stretch>
        </p:blipFill>
        <p:spPr bwMode="auto">
          <a:xfrm>
            <a:off x="500063" y="2214563"/>
            <a:ext cx="53975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95288" y="115888"/>
            <a:ext cx="8353425" cy="936625"/>
          </a:xfrm>
        </p:spPr>
        <p:txBody>
          <a:bodyPr/>
          <a:lstStyle/>
          <a:p>
            <a:pPr eaLnBrk="1" hangingPunct="1"/>
            <a:r>
              <a:rPr lang="ru-RU" sz="2800" b="1" smtClean="0">
                <a:latin typeface="Times New Roman" pitchFamily="18" charset="0"/>
              </a:rPr>
              <a:t>Разработка и обновление программно-методического обеспечения</a:t>
            </a:r>
            <a:r>
              <a:rPr lang="ru-RU" sz="2800" smtClean="0">
                <a:latin typeface="Times New Roman" pitchFamily="18" charset="0"/>
              </a:rPr>
              <a:t> </a:t>
            </a:r>
            <a:br>
              <a:rPr lang="ru-RU" sz="2800" smtClean="0">
                <a:latin typeface="Times New Roman" pitchFamily="18" charset="0"/>
              </a:rPr>
            </a:br>
            <a:r>
              <a:rPr lang="ru-RU" sz="2000" smtClean="0">
                <a:latin typeface="Times New Roman" pitchFamily="18" charset="0"/>
              </a:rPr>
              <a:t>учебных курсов, дисциплин (модулей) программ СПО и(или) ДПП</a:t>
            </a:r>
            <a:endParaRPr lang="ru-RU" sz="4000" smtClean="0"/>
          </a:p>
        </p:txBody>
      </p:sp>
      <p:graphicFrame>
        <p:nvGraphicFramePr>
          <p:cNvPr id="25637" name="Group 37"/>
          <p:cNvGraphicFramePr>
            <a:graphicFrameLocks noGrp="1"/>
          </p:cNvGraphicFramePr>
          <p:nvPr>
            <p:ph sz="half" idx="1"/>
          </p:nvPr>
        </p:nvGraphicFramePr>
        <p:xfrm>
          <a:off x="107950" y="1196975"/>
          <a:ext cx="3671888" cy="5545138"/>
        </p:xfrm>
        <a:graphic>
          <a:graphicData uri="http://schemas.openxmlformats.org/drawingml/2006/table">
            <a:tbl>
              <a:tblPr/>
              <a:tblGrid>
                <a:gridCol w="3671888"/>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Трудовые действия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60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Разработка и обновление рабочих программ </a:t>
                      </a:r>
                      <a:endParaRPr kumimoji="0" lang="ru-RU" sz="11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941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Разработка и обновление учебно-методического обеспечения, в т.ч. оценочных средств</a:t>
                      </a:r>
                      <a:endParaRPr kumimoji="0" lang="ru-RU"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Планирование занятий </a:t>
                      </a:r>
                      <a:endParaRPr kumimoji="0" lang="ru-RU"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179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Ведение документации, обеспечивающей реализацию</a:t>
                      </a: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r>
                        <a:rPr kumimoji="0" lang="ru-RU" sz="1800" b="0" i="0" u="none" strike="noStrike" cap="none" normalizeH="0" baseline="0" smtClean="0">
                          <a:ln>
                            <a:noFill/>
                          </a:ln>
                          <a:solidFill>
                            <a:srgbClr val="000000"/>
                          </a:solidFill>
                          <a:effectLst/>
                          <a:latin typeface="Times New Roman" pitchFamily="18" charset="0"/>
                        </a:rPr>
                        <a:t>программ учебных курсов, дисциплин (модулей) СПО и(или) ДПП</a:t>
                      </a:r>
                      <a:endParaRPr kumimoji="0" lang="ru-RU" sz="1800" b="0" i="0" u="none" strike="noStrike" cap="none" normalizeH="0" baseline="0" smtClean="0">
                        <a:ln>
                          <a:noFill/>
                        </a:ln>
                        <a:solidFill>
                          <a:srgbClr val="FF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FF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1397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FF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bl>
          </a:graphicData>
        </a:graphic>
      </p:graphicFrame>
      <p:graphicFrame>
        <p:nvGraphicFramePr>
          <p:cNvPr id="25638" name="Group 38"/>
          <p:cNvGraphicFramePr>
            <a:graphicFrameLocks noGrp="1"/>
          </p:cNvGraphicFramePr>
          <p:nvPr/>
        </p:nvGraphicFramePr>
        <p:xfrm>
          <a:off x="3814763" y="1196975"/>
          <a:ext cx="5329237" cy="5486400"/>
        </p:xfrm>
        <a:graphic>
          <a:graphicData uri="http://schemas.openxmlformats.org/drawingml/2006/table">
            <a:tbl>
              <a:tblPr/>
              <a:tblGrid>
                <a:gridCol w="5329237"/>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Необходимые умения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81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Анализировать, оценивать и выбирать для использования в образовательном процессе примерных программ, учебников, учебных и учебно-методических пособий, электронных образовательных ресурсов и иных материалов</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1381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Формулировать примерные темы проектных, исследовательских работ обучающихся, выпускных квалификационных работ с учетом необходимости обеспечения их практико-ориентированности и(или) соответствия требованиям ФГОС СПО</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776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Вести учебную, планирующую документацию, документацию учебного помещения (при наличии) на бумажных и электронных носителях</a:t>
                      </a:r>
                      <a:endParaRPr kumimoji="0" 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Создавать отчетные (отчетно-аналитические) и информационные материалы</a:t>
                      </a:r>
                      <a:endParaRPr kumimoji="0" 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Заполнять и использовать электронные базы данных об участниках образовательного процесса и порядке его реализации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idx="4294967295"/>
          </p:nvPr>
        </p:nvSpPr>
        <p:spPr>
          <a:xfrm>
            <a:off x="395288" y="115888"/>
            <a:ext cx="8353425" cy="936625"/>
          </a:xfrm>
        </p:spPr>
        <p:txBody>
          <a:bodyPr/>
          <a:lstStyle/>
          <a:p>
            <a:pPr eaLnBrk="1" hangingPunct="1"/>
            <a:r>
              <a:rPr lang="ru-RU" sz="2800" b="1" smtClean="0">
                <a:latin typeface="Times New Roman" pitchFamily="18" charset="0"/>
              </a:rPr>
              <a:t>Разработка и обновление программно-методического обеспечения</a:t>
            </a:r>
            <a:r>
              <a:rPr lang="ru-RU" sz="2800" smtClean="0">
                <a:latin typeface="Times New Roman" pitchFamily="18" charset="0"/>
              </a:rPr>
              <a:t> </a:t>
            </a:r>
            <a:br>
              <a:rPr lang="ru-RU" sz="2800" smtClean="0">
                <a:latin typeface="Times New Roman" pitchFamily="18" charset="0"/>
              </a:rPr>
            </a:br>
            <a:r>
              <a:rPr lang="ru-RU" sz="2000" smtClean="0">
                <a:latin typeface="Times New Roman" pitchFamily="18" charset="0"/>
              </a:rPr>
              <a:t>учебных курсов, дисциплин (модулей) программ СПО и(или) ДПП</a:t>
            </a:r>
          </a:p>
        </p:txBody>
      </p:sp>
      <p:graphicFrame>
        <p:nvGraphicFramePr>
          <p:cNvPr id="46117" name="Group 37"/>
          <p:cNvGraphicFramePr>
            <a:graphicFrameLocks noGrp="1"/>
          </p:cNvGraphicFramePr>
          <p:nvPr/>
        </p:nvGraphicFramePr>
        <p:xfrm>
          <a:off x="179388" y="1341438"/>
          <a:ext cx="8964612" cy="5356225"/>
        </p:xfrm>
        <a:graphic>
          <a:graphicData uri="http://schemas.openxmlformats.org/drawingml/2006/table">
            <a:tbl>
              <a:tblPr/>
              <a:tblGrid>
                <a:gridCol w="8964612"/>
              </a:tblGrid>
              <a:tr h="350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Необходимые знания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334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Теория и практика СПО, профессионального обучения и (или) ДПО по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соответствующим направлениям подготовки, специальностям, профессиям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14970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Локальные нормативные акты, регламентирующие организацию образовательного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процесса, разработку программно-методического обеспечения, ведение и порядок</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доступа к учебной и иной документации, в том числе документации, содержащей</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персональные данные</a:t>
                      </a:r>
                      <a:endParaRPr kumimoji="0" lang="ru-RU" sz="18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13430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Требования ФГОС СПО, содержание примерных (типовых) программ (при</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наличии), учебников, учебных пособий (в зависимости от реализуемой</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образовательной программы, преподаваемого учебного предмета, курса,</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дисциплины (модуля))</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Возрастные особенности обучающихся, стадии профессионального развития;</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особенности обучения (профессионального образования) одаренных</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обучающихся и обучающихся с проблемами в развитии и трудностями в обучении,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35" name="Group 63"/>
          <p:cNvGraphicFramePr>
            <a:graphicFrameLocks noGrp="1"/>
          </p:cNvGraphicFramePr>
          <p:nvPr>
            <p:ph idx="1"/>
          </p:nvPr>
        </p:nvGraphicFramePr>
        <p:xfrm>
          <a:off x="250825" y="908050"/>
          <a:ext cx="8713788" cy="5051425"/>
        </p:xfrm>
        <a:graphic>
          <a:graphicData uri="http://schemas.openxmlformats.org/drawingml/2006/table">
            <a:tbl>
              <a:tblPr/>
              <a:tblGrid>
                <a:gridCol w="4043363"/>
                <a:gridCol w="4670425"/>
              </a:tblGrid>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FFFF"/>
                          </a:solidFill>
                          <a:effectLst/>
                          <a:latin typeface="Calibri" pitchFamily="34" charset="0"/>
                        </a:rPr>
                        <a:t>Трудовые действия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FFFF"/>
                          </a:solidFill>
                          <a:effectLst/>
                          <a:latin typeface="Calibri" pitchFamily="34" charset="0"/>
                        </a:rPr>
                        <a:t>Необходимые умения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62088">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Планирование деятельности группы (курса) с участием обучающихся, их родителей, в том числе планирование досуговых и социально значимых мероприятий</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Организационно-педагогическая поддержка формирования и деятельности органов самоуправления группы</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Организационно-педагогическая поддержка общественной, научной, творческой и предпринимательской активности студентов</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Ведение документации группы</a:t>
                      </a:r>
                      <a:endParaRPr kumimoji="0" 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Диагностировать ценностно-смысловые, эмоционально-волевые,</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интеллектуальные характеристики,</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образовательные потребности и запросы студентов, оценивать возможности и</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условия их реализации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417763">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Планировать работу группы с участием студентов, их родителей, сотрудников образовательной организации, работающих с группой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Мотивировать и организовывать участие студентов в волонтерской деятельности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bl>
          </a:graphicData>
        </a:graphic>
      </p:graphicFrame>
      <p:sp>
        <p:nvSpPr>
          <p:cNvPr id="23567" name="Прямоугольник 1"/>
          <p:cNvSpPr>
            <a:spLocks noChangeArrowheads="1"/>
          </p:cNvSpPr>
          <p:nvPr/>
        </p:nvSpPr>
        <p:spPr bwMode="auto">
          <a:xfrm>
            <a:off x="111125" y="5949950"/>
            <a:ext cx="8853488" cy="885825"/>
          </a:xfrm>
          <a:prstGeom prst="rect">
            <a:avLst/>
          </a:prstGeom>
          <a:noFill/>
          <a:ln w="9525">
            <a:noFill/>
            <a:miter lim="800000"/>
            <a:headEnd/>
            <a:tailEnd/>
          </a:ln>
        </p:spPr>
        <p:txBody>
          <a:bodyPr>
            <a:spAutoFit/>
          </a:bodyPr>
          <a:lstStyle/>
          <a:p>
            <a:r>
              <a:rPr lang="ru-RU" sz="1800">
                <a:solidFill>
                  <a:srgbClr val="000000"/>
                </a:solidFill>
                <a:latin typeface="Calibri" pitchFamily="34" charset="0"/>
              </a:rPr>
              <a:t>* </a:t>
            </a:r>
            <a:r>
              <a:rPr lang="ru-RU" sz="1800" b="1">
                <a:solidFill>
                  <a:srgbClr val="000000"/>
                </a:solidFill>
                <a:latin typeface="Calibri" pitchFamily="34" charset="0"/>
              </a:rPr>
              <a:t>Рекомендуется возлагать на преподавателя или мастера п/о с согласия педагогического работника </a:t>
            </a:r>
            <a:r>
              <a:rPr lang="ru-RU" b="1"/>
              <a:t>Возможное наименование должностей:   Куратор группы (курса)</a:t>
            </a:r>
          </a:p>
        </p:txBody>
      </p:sp>
      <p:sp>
        <p:nvSpPr>
          <p:cNvPr id="23568" name="Rectangle 19"/>
          <p:cNvSpPr>
            <a:spLocks noChangeArrowheads="1"/>
          </p:cNvSpPr>
          <p:nvPr/>
        </p:nvSpPr>
        <p:spPr bwMode="auto">
          <a:xfrm>
            <a:off x="250825" y="115888"/>
            <a:ext cx="8713788" cy="701675"/>
          </a:xfrm>
          <a:prstGeom prst="rect">
            <a:avLst/>
          </a:prstGeom>
          <a:noFill/>
          <a:ln w="9525">
            <a:noFill/>
            <a:miter lim="800000"/>
            <a:headEnd/>
            <a:tailEnd/>
          </a:ln>
        </p:spPr>
        <p:txBody>
          <a:bodyPr>
            <a:spAutoFit/>
          </a:bodyPr>
          <a:lstStyle/>
          <a:p>
            <a:pPr algn="ctr"/>
            <a:r>
              <a:rPr lang="ru-RU" sz="2000" b="1">
                <a:solidFill>
                  <a:srgbClr val="000000"/>
                </a:solidFill>
              </a:rPr>
              <a:t>Организационно-педагогическое сопровождение группы (курса) обучающихся по программам СПО</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idx="4294967295"/>
          </p:nvPr>
        </p:nvSpPr>
        <p:spPr>
          <a:xfrm>
            <a:off x="395288" y="115888"/>
            <a:ext cx="8353425" cy="936625"/>
          </a:xfrm>
        </p:spPr>
        <p:txBody>
          <a:bodyPr/>
          <a:lstStyle/>
          <a:p>
            <a:pPr eaLnBrk="1" hangingPunct="1"/>
            <a:r>
              <a:rPr lang="ru-RU" sz="2400" b="1" smtClean="0">
                <a:solidFill>
                  <a:srgbClr val="000000"/>
                </a:solidFill>
              </a:rPr>
              <a:t>Организационно-педагогическое сопровождение группы (курса) обучающихся по программам СПО</a:t>
            </a:r>
            <a:br>
              <a:rPr lang="ru-RU" sz="2400" b="1" smtClean="0">
                <a:solidFill>
                  <a:srgbClr val="000000"/>
                </a:solidFill>
              </a:rPr>
            </a:br>
            <a:endParaRPr lang="ru-RU" sz="2400" b="1" smtClean="0">
              <a:solidFill>
                <a:srgbClr val="000000"/>
              </a:solidFill>
            </a:endParaRPr>
          </a:p>
        </p:txBody>
      </p:sp>
      <p:graphicFrame>
        <p:nvGraphicFramePr>
          <p:cNvPr id="48163" name="Group 35"/>
          <p:cNvGraphicFramePr>
            <a:graphicFrameLocks noGrp="1"/>
          </p:cNvGraphicFramePr>
          <p:nvPr/>
        </p:nvGraphicFramePr>
        <p:xfrm>
          <a:off x="250825" y="981075"/>
          <a:ext cx="8642350" cy="5510213"/>
        </p:xfrm>
        <a:graphic>
          <a:graphicData uri="http://schemas.openxmlformats.org/drawingml/2006/table">
            <a:tbl>
              <a:tblPr/>
              <a:tblGrid>
                <a:gridCol w="8642350"/>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Необходимые знания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955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Нормативные правовые акты в области защиты прав ребенка, включая</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международные, документы, определяющие современную молодежную политику</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Основы законодательства Российской Федерации об образовании и 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персональных данных в части, регламентирующей реализацию образовательных</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программ  и ДПО, обработку персональных данных (понятие, порядок работы,</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меры защиты персональных данных, ответственность за нарушение закона 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персональных данных)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954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Требования ФГОС СПО к компетенциям выпускников</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Возрастные и психологические особенности студентов, типы и характеристики</a:t>
                      </a:r>
                      <a:endParaRPr kumimoji="0" lang="ru-RU" sz="18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r h="1574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rPr>
                        <a:t>Способы педагогической диагностики и условия развития ценностно-смысловой,эмоционально-волевой, потребностно-мотивационной, интеллектуальной сфер студентов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62" name="Group 18"/>
          <p:cNvGraphicFramePr>
            <a:graphicFrameLocks noGrp="1"/>
          </p:cNvGraphicFramePr>
          <p:nvPr>
            <p:ph idx="1"/>
          </p:nvPr>
        </p:nvGraphicFramePr>
        <p:xfrm>
          <a:off x="93663" y="260350"/>
          <a:ext cx="8783637" cy="6035675"/>
        </p:xfrm>
        <a:graphic>
          <a:graphicData uri="http://schemas.openxmlformats.org/drawingml/2006/table">
            <a:tbl>
              <a:tblPr/>
              <a:tblGrid>
                <a:gridCol w="3167062"/>
                <a:gridCol w="5616575"/>
              </a:tblGrid>
              <a:tr h="1098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Calibri" pitchFamily="34" charset="0"/>
                        </a:rPr>
                        <a:t>Обобщенная трудовая функция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Calibri" pitchFamily="34" charset="0"/>
                        </a:rPr>
                        <a:t>Трудовые функции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Проведение профориента-ционных мероприятий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со школьниками и их родителями </a:t>
                      </a:r>
                      <a:r>
                        <a:rPr kumimoji="0" lang="ru-RU"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(законными представителями)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Информирование и консультирование школьников и их родителей</a:t>
                      </a:r>
                      <a:r>
                        <a:rPr kumimoji="0" lang="ru-RU" sz="2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(законных представителей) по вопросам профессионального самоопределения и профессионального выбора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371475">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Проведение практикоориентированных профориентационных мероприятий </a:t>
                      </a:r>
                      <a:r>
                        <a:rPr kumimoji="0" lang="ru-RU" sz="2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со школьниками и их родителями (законными представителями)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CF2"/>
                    </a:solidFill>
                  </a:tcPr>
                </a:tc>
              </a:tr>
            </a:tbl>
          </a:graphicData>
        </a:graphic>
      </p:graphicFrame>
      <p:sp>
        <p:nvSpPr>
          <p:cNvPr id="25615" name="TextBox 4"/>
          <p:cNvSpPr txBox="1">
            <a:spLocks noChangeArrowheads="1"/>
          </p:cNvSpPr>
          <p:nvPr/>
        </p:nvSpPr>
        <p:spPr bwMode="auto">
          <a:xfrm>
            <a:off x="107950" y="68263"/>
            <a:ext cx="8856663" cy="366712"/>
          </a:xfrm>
          <a:prstGeom prst="rect">
            <a:avLst/>
          </a:prstGeom>
          <a:noFill/>
          <a:ln w="9525">
            <a:noFill/>
            <a:miter lim="800000"/>
            <a:headEnd/>
            <a:tailEnd/>
          </a:ln>
        </p:spPr>
        <p:txBody>
          <a:bodyPr>
            <a:spAutoFit/>
          </a:bodyPr>
          <a:lstStyle/>
          <a:p>
            <a:endParaRPr lang="ru-RU" sz="1800">
              <a:solidFill>
                <a:srgbClr val="000000"/>
              </a:solidFill>
              <a:latin typeface="Calibri" pitchFamily="34" charset="0"/>
            </a:endParaRPr>
          </a:p>
        </p:txBody>
      </p:sp>
      <p:sp>
        <p:nvSpPr>
          <p:cNvPr id="25616" name="Rectangle 19"/>
          <p:cNvSpPr>
            <a:spLocks noChangeArrowheads="1"/>
          </p:cNvSpPr>
          <p:nvPr/>
        </p:nvSpPr>
        <p:spPr bwMode="auto">
          <a:xfrm>
            <a:off x="179388" y="6308725"/>
            <a:ext cx="8785225" cy="581025"/>
          </a:xfrm>
          <a:prstGeom prst="rect">
            <a:avLst/>
          </a:prstGeom>
          <a:noFill/>
          <a:ln w="9525">
            <a:noFill/>
            <a:miter lim="800000"/>
            <a:headEnd/>
            <a:tailEnd/>
          </a:ln>
        </p:spPr>
        <p:txBody>
          <a:bodyPr>
            <a:spAutoFit/>
          </a:bodyPr>
          <a:lstStyle/>
          <a:p>
            <a:r>
              <a:rPr lang="ru-RU"/>
              <a:t>Выполнение профориентационных функций </a:t>
            </a:r>
            <a:r>
              <a:rPr lang="ru-RU">
                <a:solidFill>
                  <a:srgbClr val="000000"/>
                </a:solidFill>
              </a:rPr>
              <a:t>рекомендуется возлагать на преподавателя , мастера п/о , методиста, иных педагогических работников с их согласия</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idx="1"/>
          </p:nvPr>
        </p:nvSpPr>
        <p:spPr>
          <a:xfrm>
            <a:off x="457200" y="476250"/>
            <a:ext cx="8229600" cy="5649913"/>
          </a:xfrm>
        </p:spPr>
        <p:txBody>
          <a:bodyPr/>
          <a:lstStyle/>
          <a:p>
            <a:pPr>
              <a:lnSpc>
                <a:spcPct val="90000"/>
              </a:lnSpc>
              <a:buFont typeface="Arial" charset="0"/>
              <a:buNone/>
            </a:pPr>
            <a:r>
              <a:rPr lang="ru-RU" sz="2400" smtClean="0"/>
              <a:t>Любая реформа в образовании идет только «через голову» педагога, не может быть высокого качества образования без высокого уровня подготовки учителя.</a:t>
            </a:r>
          </a:p>
          <a:p>
            <a:pPr>
              <a:lnSpc>
                <a:spcPct val="90000"/>
              </a:lnSpc>
              <a:buFont typeface="Arial" charset="0"/>
              <a:buNone/>
            </a:pPr>
            <a:r>
              <a:rPr lang="ru-RU" sz="2400" smtClean="0"/>
              <a:t>Таким образом, Стандартом закладывается в образовательную систему идея саморазвития педагога. </a:t>
            </a:r>
          </a:p>
          <a:p>
            <a:pPr>
              <a:lnSpc>
                <a:spcPct val="90000"/>
              </a:lnSpc>
              <a:buFont typeface="Arial" charset="0"/>
              <a:buNone/>
            </a:pPr>
            <a:r>
              <a:rPr lang="ru-RU" sz="2400" smtClean="0"/>
              <a:t>В преамбуле к профессиональному стандарту педагога сказано, что нельзя требовать от учителя то, чему его никто никогда не учил. Следовательно, введение нового профессионального стандарта педагога должно неизбежно повлечь за собой изменение стандартов его подготовки и переподготовки в высшей школе и в центрах повышения квалификации</a:t>
            </a:r>
            <a:r>
              <a:rPr lang="ru-RU" sz="2400" smtClean="0">
                <a:latin typeface="Arial" charset="0"/>
              </a:rPr>
              <a:t>.</a:t>
            </a:r>
            <a:r>
              <a:rPr lang="ru-RU" sz="2400" smtClean="0"/>
              <a:t> </a:t>
            </a:r>
          </a:p>
          <a:p>
            <a:pPr>
              <a:lnSpc>
                <a:spcPct val="90000"/>
              </a:lnSpc>
              <a:buFont typeface="Arial" charset="0"/>
              <a:buNone/>
            </a:pPr>
            <a:endParaRPr lang="ru-RU"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ru-RU" sz="2400" b="1" smtClean="0">
                <a:solidFill>
                  <a:schemeClr val="tx2"/>
                </a:solidFill>
                <a:latin typeface="Arial" charset="0"/>
              </a:rPr>
              <a:t>Всероссийское тестирование на знание профессионального стандарта педагога профессионального образования</a:t>
            </a:r>
            <a:r>
              <a:rPr lang="ru-RU" sz="4000" smtClean="0">
                <a:latin typeface="Arial" charset="0"/>
              </a:rPr>
              <a:t/>
            </a:r>
            <a:br>
              <a:rPr lang="ru-RU" sz="4000" smtClean="0">
                <a:latin typeface="Arial" charset="0"/>
              </a:rPr>
            </a:br>
            <a:endParaRPr lang="ru-RU" sz="4000" smtClean="0">
              <a:latin typeface="Arial" charset="0"/>
            </a:endParaRPr>
          </a:p>
        </p:txBody>
      </p:sp>
      <p:sp>
        <p:nvSpPr>
          <p:cNvPr id="27651" name="Rectangle 3"/>
          <p:cNvSpPr>
            <a:spLocks noGrp="1"/>
          </p:cNvSpPr>
          <p:nvPr>
            <p:ph type="body" idx="1"/>
          </p:nvPr>
        </p:nvSpPr>
        <p:spPr/>
        <p:txBody>
          <a:bodyPr/>
          <a:lstStyle/>
          <a:p>
            <a:pPr>
              <a:buFont typeface="Arial" charset="0"/>
              <a:buNone/>
            </a:pPr>
            <a:endParaRPr lang="ru-RU" smtClean="0">
              <a:latin typeface="Arial" charset="0"/>
            </a:endParaRPr>
          </a:p>
        </p:txBody>
      </p:sp>
      <p:pic>
        <p:nvPicPr>
          <p:cNvPr id="27652" name="Picture 4" descr="159"/>
          <p:cNvPicPr>
            <a:picLocks noChangeAspect="1" noChangeArrowheads="1"/>
          </p:cNvPicPr>
          <p:nvPr/>
        </p:nvPicPr>
        <p:blipFill>
          <a:blip r:embed="rId2" cstate="print"/>
          <a:srcRect/>
          <a:stretch>
            <a:fillRect/>
          </a:stretch>
        </p:blipFill>
        <p:spPr bwMode="auto">
          <a:xfrm>
            <a:off x="323850" y="1123950"/>
            <a:ext cx="8496300" cy="535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endParaRPr lang="ru-RU" smtClean="0"/>
          </a:p>
        </p:txBody>
      </p:sp>
      <p:sp>
        <p:nvSpPr>
          <p:cNvPr id="28675" name="Rectangle 3"/>
          <p:cNvSpPr>
            <a:spLocks noGrp="1"/>
          </p:cNvSpPr>
          <p:nvPr>
            <p:ph type="body" idx="1"/>
          </p:nvPr>
        </p:nvSpPr>
        <p:spPr/>
        <p:txBody>
          <a:bodyPr/>
          <a:lstStyle/>
          <a:p>
            <a:pPr algn="ctr">
              <a:buFont typeface="Arial" charset="0"/>
              <a:buNone/>
            </a:pPr>
            <a:r>
              <a:rPr lang="ru-RU" b="1" smtClean="0"/>
              <a:t>СПАСИБО ЗА ВНИМАНИЕ!</a:t>
            </a:r>
          </a:p>
          <a:p>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body" idx="1"/>
          </p:nvPr>
        </p:nvSpPr>
        <p:spPr>
          <a:xfrm>
            <a:off x="457200" y="476250"/>
            <a:ext cx="8229600" cy="5649913"/>
          </a:xfrm>
        </p:spPr>
        <p:txBody>
          <a:bodyPr/>
          <a:lstStyle/>
          <a:p>
            <a:endParaRPr lang="ru-RU" smtClean="0">
              <a:latin typeface="Arial" charset="0"/>
            </a:endParaRPr>
          </a:p>
          <a:p>
            <a:endParaRPr lang="ru-RU" smtClean="0">
              <a:latin typeface="Arial" charset="0"/>
            </a:endParaRPr>
          </a:p>
          <a:p>
            <a:endParaRPr lang="ru-RU" smtClean="0">
              <a:latin typeface="Arial" charset="0"/>
            </a:endParaRPr>
          </a:p>
          <a:p>
            <a:endParaRPr lang="ru-RU" smtClean="0">
              <a:latin typeface="Arial" charset="0"/>
            </a:endParaRPr>
          </a:p>
          <a:p>
            <a:pPr>
              <a:buFont typeface="Arial" charset="0"/>
              <a:buNone/>
            </a:pPr>
            <a:r>
              <a:rPr lang="ru-RU" smtClean="0">
                <a:latin typeface="Arial" charset="0"/>
              </a:rPr>
              <a:t>«Что принесет учителю новый стандарт профессиональной деятельности педагога?» надо иметь мужество дать честный ответ……. </a:t>
            </a:r>
          </a:p>
          <a:p>
            <a:pPr algn="r">
              <a:buFont typeface="Arial" charset="0"/>
              <a:buNone/>
            </a:pPr>
            <a:r>
              <a:rPr lang="ru-RU" sz="1800" smtClean="0">
                <a:latin typeface="Arial" charset="0"/>
              </a:rPr>
              <a:t>  Е.А.Ямбург руководитель коллектива</a:t>
            </a:r>
          </a:p>
          <a:p>
            <a:pPr algn="r">
              <a:buFont typeface="Arial" charset="0"/>
              <a:buNone/>
            </a:pPr>
            <a:r>
              <a:rPr lang="ru-RU" sz="1800" smtClean="0">
                <a:latin typeface="Arial" charset="0"/>
              </a:rPr>
              <a:t> разработчиков профессионального стандарта педагога</a:t>
            </a:r>
          </a:p>
          <a:p>
            <a:pPr algn="r">
              <a:buFont typeface="Arial" charset="0"/>
              <a:buNone/>
            </a:pPr>
            <a:r>
              <a:rPr lang="ru-RU" sz="1800" smtClean="0">
                <a:latin typeface="Arial" charset="0"/>
              </a:rPr>
              <a:t> заслуженный учитель РФ, академика РАО, (г.Москва)</a:t>
            </a:r>
          </a:p>
        </p:txBody>
      </p:sp>
      <p:pic>
        <p:nvPicPr>
          <p:cNvPr id="5123" name="Picture 4"/>
          <p:cNvPicPr>
            <a:picLocks noChangeAspect="1" noChangeArrowheads="1"/>
          </p:cNvPicPr>
          <p:nvPr/>
        </p:nvPicPr>
        <p:blipFill>
          <a:blip r:embed="rId2" cstate="print"/>
          <a:srcRect/>
          <a:stretch>
            <a:fillRect/>
          </a:stretch>
        </p:blipFill>
        <p:spPr bwMode="auto">
          <a:xfrm>
            <a:off x="5724525" y="836613"/>
            <a:ext cx="2543175"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323850" y="188913"/>
            <a:ext cx="8229600" cy="6264275"/>
          </a:xfrm>
        </p:spPr>
        <p:txBody>
          <a:bodyPr/>
          <a:lstStyle/>
          <a:p>
            <a:pPr algn="l" eaLnBrk="1" hangingPunct="1"/>
            <a:r>
              <a:rPr lang="ru-RU" sz="2400" b="1" smtClean="0"/>
              <a:t>Потребности системы образования требуют педагогов, обладающих новыми профессиональными качествами и компетенцями:</a:t>
            </a:r>
            <a:br>
              <a:rPr lang="ru-RU" sz="2400" b="1" smtClean="0"/>
            </a:br>
            <a:r>
              <a:rPr lang="ru-RU" sz="2400" i="1" smtClean="0"/>
              <a:t>готовность к переменам,</a:t>
            </a:r>
            <a:br>
              <a:rPr lang="ru-RU" sz="2400" i="1" smtClean="0"/>
            </a:br>
            <a:r>
              <a:rPr lang="ru-RU" sz="2400" i="1" smtClean="0"/>
              <a:t> мобильность,</a:t>
            </a:r>
            <a:br>
              <a:rPr lang="ru-RU" sz="2400" i="1" smtClean="0"/>
            </a:br>
            <a:r>
              <a:rPr lang="ru-RU" sz="2400" i="1" smtClean="0"/>
              <a:t> способность к нестандартным трудовым действиям, ответственность и самостоятельность в принятии решений</a:t>
            </a:r>
            <a:r>
              <a:rPr lang="ru-RU" sz="2400" smtClean="0"/>
              <a:t> </a:t>
            </a:r>
            <a:br>
              <a:rPr lang="ru-RU" sz="2400" smtClean="0"/>
            </a:br>
            <a:r>
              <a:rPr lang="ru-RU" sz="2400" b="1" smtClean="0"/>
              <a:t>новые компетенции педагога:</a:t>
            </a:r>
            <a:br>
              <a:rPr lang="ru-RU" sz="2400" b="1" smtClean="0"/>
            </a:br>
            <a:r>
              <a:rPr lang="ru-RU" sz="2400" i="1" smtClean="0"/>
              <a:t>1. Работа с одаренными учащимися</a:t>
            </a:r>
            <a:br>
              <a:rPr lang="ru-RU" sz="2400" i="1" smtClean="0"/>
            </a:br>
            <a:r>
              <a:rPr lang="ru-RU" sz="2400" i="1" smtClean="0"/>
              <a:t>2. Работа в условиях реализации программы инклюзивного образования и с детьми с особыми потребностями.</a:t>
            </a:r>
            <a:br>
              <a:rPr lang="ru-RU" sz="2400" i="1" smtClean="0"/>
            </a:br>
            <a:r>
              <a:rPr lang="ru-RU" sz="2400" i="1" smtClean="0"/>
              <a:t>3. Работа с девиантными, зависимыми, попавшими в трудную жизненную ситуацию детьми, в том числе с отклонениями в  социальном поведении.</a:t>
            </a:r>
            <a:br>
              <a:rPr lang="ru-RU" sz="2400" i="1" smtClean="0"/>
            </a:br>
            <a:r>
              <a:rPr lang="ru-RU" sz="2400" i="1" smtClean="0"/>
              <a:t>4. Работа с детьми мигрантов.</a:t>
            </a:r>
          </a:p>
        </p:txBody>
      </p:sp>
      <p:pic>
        <p:nvPicPr>
          <p:cNvPr id="6147" name="Picture 6" descr="Вся правда о компании Аудит-Резерв. - Статьи - Укрбизнес"/>
          <p:cNvPicPr>
            <a:picLocks noChangeAspect="1" noChangeArrowheads="1"/>
          </p:cNvPicPr>
          <p:nvPr>
            <p:ph type="body" idx="1"/>
          </p:nvPr>
        </p:nvPicPr>
        <p:blipFill>
          <a:blip r:embed="rId2" cstate="print"/>
          <a:srcRect/>
          <a:stretch>
            <a:fillRect/>
          </a:stretch>
        </p:blipFill>
        <p:spPr>
          <a:xfrm>
            <a:off x="7812088" y="1196975"/>
            <a:ext cx="1074737" cy="111601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ru-RU" sz="4000" smtClean="0"/>
              <a:t>Трудовой кодекс РФ </a:t>
            </a:r>
            <a:br>
              <a:rPr lang="ru-RU" sz="4000" smtClean="0"/>
            </a:br>
            <a:r>
              <a:rPr lang="ru-RU" sz="4000" smtClean="0"/>
              <a:t>глава 31, ст. 195 </a:t>
            </a:r>
          </a:p>
        </p:txBody>
      </p:sp>
      <p:sp>
        <p:nvSpPr>
          <p:cNvPr id="7171" name="Rectangle 3"/>
          <p:cNvSpPr>
            <a:spLocks noGrp="1"/>
          </p:cNvSpPr>
          <p:nvPr>
            <p:ph type="body" idx="1"/>
          </p:nvPr>
        </p:nvSpPr>
        <p:spPr/>
        <p:txBody>
          <a:bodyPr/>
          <a:lstStyle/>
          <a:p>
            <a:pPr eaLnBrk="1" hangingPunct="1"/>
            <a:endParaRPr lang="ru-RU" sz="2800" b="1" smtClean="0">
              <a:solidFill>
                <a:srgbClr val="FF0066"/>
              </a:solidFill>
            </a:endParaRPr>
          </a:p>
          <a:p>
            <a:pPr eaLnBrk="1" hangingPunct="1"/>
            <a:r>
              <a:rPr lang="ru-RU" sz="2800" b="1" smtClean="0">
                <a:solidFill>
                  <a:srgbClr val="FF0066"/>
                </a:solidFill>
              </a:rPr>
              <a:t>Квалификация работника</a:t>
            </a:r>
            <a:r>
              <a:rPr lang="ru-RU" sz="2800" smtClean="0"/>
              <a:t> - уровень знаний, умений, профессиональных навыков и опыта работы работника.</a:t>
            </a:r>
          </a:p>
          <a:p>
            <a:pPr eaLnBrk="1" hangingPunct="1"/>
            <a:r>
              <a:rPr lang="ru-RU" sz="2800" b="1" smtClean="0">
                <a:solidFill>
                  <a:srgbClr val="FF0066"/>
                </a:solidFill>
              </a:rPr>
              <a:t>Профессиональный стандарт</a:t>
            </a:r>
            <a:r>
              <a:rPr lang="ru-RU" sz="2800" smtClean="0"/>
              <a:t> - характеристика квалификации, необходимой работнику для осуществления определенного вида профессиональной деятельности, в том числе выполнения определенной трудовой функции.</a:t>
            </a:r>
          </a:p>
          <a:p>
            <a:pPr eaLnBrk="1" hangingPunct="1">
              <a:buFont typeface="Arial" charset="0"/>
              <a:buNone/>
            </a:pPr>
            <a:endParaRPr lang="ru-RU" sz="2800" smtClean="0"/>
          </a:p>
        </p:txBody>
      </p:sp>
      <p:pic>
        <p:nvPicPr>
          <p:cNvPr id="7172" name="Picture 5"/>
          <p:cNvPicPr>
            <a:picLocks noChangeAspect="1" noChangeArrowheads="1"/>
          </p:cNvPicPr>
          <p:nvPr/>
        </p:nvPicPr>
        <p:blipFill>
          <a:blip r:embed="rId2" cstate="print"/>
          <a:srcRect/>
          <a:stretch>
            <a:fillRect/>
          </a:stretch>
        </p:blipFill>
        <p:spPr bwMode="auto">
          <a:xfrm>
            <a:off x="395288" y="115888"/>
            <a:ext cx="1293812"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txBox="1">
            <a:spLocks noGrp="1"/>
          </p:cNvSpPr>
          <p:nvPr/>
        </p:nvSpPr>
        <p:spPr bwMode="auto">
          <a:xfrm>
            <a:off x="381000" y="6015038"/>
            <a:ext cx="1905000" cy="457200"/>
          </a:xfrm>
          <a:prstGeom prst="rect">
            <a:avLst/>
          </a:prstGeom>
          <a:noFill/>
          <a:ln>
            <a:miter lim="800000"/>
            <a:headEnd/>
            <a:tailEnd/>
          </a:ln>
        </p:spPr>
        <p:txBody>
          <a:bodyPr anchor="b"/>
          <a:lstStyle/>
          <a:p>
            <a:pPr>
              <a:defRPr/>
            </a:pPr>
            <a:fld id="{73801B4E-84BC-4B3A-A4A8-19C9682F150D}" type="datetime1">
              <a:rPr lang="ru-RU" sz="1400">
                <a:solidFill>
                  <a:schemeClr val="bg2"/>
                </a:solidFill>
                <a:latin typeface="+mn-lt"/>
                <a:cs typeface="Arial" charset="0"/>
              </a:rPr>
              <a:pPr>
                <a:defRPr/>
              </a:pPr>
              <a:t>04.12.2017</a:t>
            </a:fld>
            <a:endParaRPr lang="ru-RU" sz="1400">
              <a:solidFill>
                <a:schemeClr val="bg2"/>
              </a:solidFill>
              <a:latin typeface="+mn-lt"/>
              <a:cs typeface="Arial" charset="0"/>
            </a:endParaRPr>
          </a:p>
        </p:txBody>
      </p:sp>
      <p:sp>
        <p:nvSpPr>
          <p:cNvPr id="5" name="Номер слайда 5"/>
          <p:cNvSpPr txBox="1">
            <a:spLocks noGrp="1"/>
          </p:cNvSpPr>
          <p:nvPr/>
        </p:nvSpPr>
        <p:spPr bwMode="auto">
          <a:xfrm>
            <a:off x="6858000" y="6015038"/>
            <a:ext cx="1905000" cy="457200"/>
          </a:xfrm>
          <a:prstGeom prst="rect">
            <a:avLst/>
          </a:prstGeom>
          <a:noFill/>
          <a:ln>
            <a:miter lim="800000"/>
            <a:headEnd/>
            <a:tailEnd/>
          </a:ln>
        </p:spPr>
        <p:txBody>
          <a:bodyPr anchor="b"/>
          <a:lstStyle/>
          <a:p>
            <a:pPr algn="r">
              <a:defRPr/>
            </a:pPr>
            <a:fld id="{5BBC7DCC-CE95-49F3-8C4C-758C908A7ABF}" type="slidenum">
              <a:rPr lang="ru-RU" sz="1400">
                <a:solidFill>
                  <a:schemeClr val="bg2"/>
                </a:solidFill>
                <a:latin typeface="+mn-lt"/>
                <a:cs typeface="Arial" charset="0"/>
              </a:rPr>
              <a:pPr algn="r">
                <a:defRPr/>
              </a:pPr>
              <a:t>6</a:t>
            </a:fld>
            <a:endParaRPr lang="ru-RU" sz="1400">
              <a:solidFill>
                <a:schemeClr val="bg2"/>
              </a:solidFill>
              <a:latin typeface="+mn-lt"/>
              <a:cs typeface="Arial" charset="0"/>
            </a:endParaRPr>
          </a:p>
        </p:txBody>
      </p:sp>
      <p:sp>
        <p:nvSpPr>
          <p:cNvPr id="1039" name="Rectangle 2"/>
          <p:cNvSpPr>
            <a:spLocks noGrp="1" noChangeArrowheads="1"/>
          </p:cNvSpPr>
          <p:nvPr>
            <p:ph type="title" idx="4294967295"/>
          </p:nvPr>
        </p:nvSpPr>
        <p:spPr/>
        <p:txBody>
          <a:bodyPr anchor="t"/>
          <a:lstStyle/>
          <a:p>
            <a:pPr eaLnBrk="1" hangingPunct="1"/>
            <a:r>
              <a:rPr lang="ru-RU" sz="3200" b="1" smtClean="0"/>
              <a:t/>
            </a:r>
            <a:br>
              <a:rPr lang="ru-RU" sz="3200" b="1" smtClean="0"/>
            </a:br>
            <a:endParaRPr lang="ru-RU" sz="3200" b="1" smtClean="0"/>
          </a:p>
        </p:txBody>
      </p:sp>
      <p:graphicFrame>
        <p:nvGraphicFramePr>
          <p:cNvPr id="1026" name="Organization Chart 5"/>
          <p:cNvGraphicFramePr>
            <a:graphicFrameLocks/>
          </p:cNvGraphicFramePr>
          <p:nvPr>
            <p:ph idx="4294967295"/>
          </p:nvPr>
        </p:nvGraphicFramePr>
        <p:xfrm>
          <a:off x="571500" y="285750"/>
          <a:ext cx="7775575" cy="5761038"/>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ru-RU" sz="3200" b="1" smtClean="0"/>
              <a:t>В сфере образования утверждены </a:t>
            </a:r>
            <a:br>
              <a:rPr lang="ru-RU" sz="3200" b="1" smtClean="0"/>
            </a:br>
            <a:r>
              <a:rPr lang="ru-RU" sz="3200" b="1" smtClean="0"/>
              <a:t>4 профессиональных стандарта:</a:t>
            </a:r>
          </a:p>
        </p:txBody>
      </p:sp>
      <p:sp>
        <p:nvSpPr>
          <p:cNvPr id="8195" name="Rectangle 3"/>
          <p:cNvSpPr>
            <a:spLocks noGrp="1"/>
          </p:cNvSpPr>
          <p:nvPr>
            <p:ph type="body" idx="1"/>
          </p:nvPr>
        </p:nvSpPr>
        <p:spPr/>
        <p:txBody>
          <a:bodyPr/>
          <a:lstStyle/>
          <a:p>
            <a:pPr eaLnBrk="1" hangingPunct="1">
              <a:lnSpc>
                <a:spcPct val="80000"/>
              </a:lnSpc>
              <a:buFont typeface="Arial" charset="0"/>
              <a:buNone/>
            </a:pPr>
            <a:r>
              <a:rPr lang="ru-RU" sz="2400" b="1" smtClean="0"/>
              <a:t>Педагог</a:t>
            </a:r>
          </a:p>
          <a:p>
            <a:pPr eaLnBrk="1" hangingPunct="1">
              <a:lnSpc>
                <a:spcPct val="80000"/>
              </a:lnSpc>
              <a:buFont typeface="Arial" charset="0"/>
              <a:buNone/>
            </a:pPr>
            <a:r>
              <a:rPr lang="ru-RU" sz="2400" i="1" smtClean="0"/>
              <a:t>(педагогическая деятельность в сфере дошкольного, начального общего, основного общего, среднего общего образования) (воспитатель, учитель)</a:t>
            </a:r>
            <a:r>
              <a:rPr lang="ru-RU" sz="2400" smtClean="0"/>
              <a:t>Приказ Минтруда России N 544н от 18.10.2013 г.</a:t>
            </a:r>
          </a:p>
          <a:p>
            <a:pPr eaLnBrk="1" hangingPunct="1">
              <a:lnSpc>
                <a:spcPct val="80000"/>
              </a:lnSpc>
              <a:buFont typeface="Arial" charset="0"/>
              <a:buNone/>
            </a:pPr>
            <a:r>
              <a:rPr lang="ru-RU" sz="2400" b="1" smtClean="0"/>
              <a:t>Педагог-психолог </a:t>
            </a:r>
          </a:p>
          <a:p>
            <a:pPr eaLnBrk="1" hangingPunct="1">
              <a:lnSpc>
                <a:spcPct val="80000"/>
              </a:lnSpc>
              <a:buFont typeface="Arial" charset="0"/>
              <a:buNone/>
            </a:pPr>
            <a:r>
              <a:rPr lang="ru-RU" sz="2400" smtClean="0"/>
              <a:t>(Приказ Минтруда России N 514н от 24.07.2015 г.)</a:t>
            </a:r>
          </a:p>
          <a:p>
            <a:pPr eaLnBrk="1" hangingPunct="1">
              <a:lnSpc>
                <a:spcPct val="80000"/>
              </a:lnSpc>
              <a:buFont typeface="Arial" charset="0"/>
              <a:buNone/>
            </a:pPr>
            <a:r>
              <a:rPr lang="ru-RU" sz="2400" b="1" smtClean="0"/>
              <a:t>Педагог дополнительного образования детей и взрослых</a:t>
            </a:r>
            <a:r>
              <a:rPr lang="ru-RU" sz="2400" smtClean="0"/>
              <a:t>.</a:t>
            </a:r>
          </a:p>
          <a:p>
            <a:pPr eaLnBrk="1" hangingPunct="1">
              <a:lnSpc>
                <a:spcPct val="80000"/>
              </a:lnSpc>
              <a:buFont typeface="Arial" charset="0"/>
              <a:buNone/>
            </a:pPr>
            <a:r>
              <a:rPr lang="ru-RU" sz="2400" smtClean="0"/>
              <a:t>(Приказ Минтруда России N 613н от 08.09.2015 г.)</a:t>
            </a:r>
          </a:p>
          <a:p>
            <a:pPr eaLnBrk="1" hangingPunct="1">
              <a:lnSpc>
                <a:spcPct val="80000"/>
              </a:lnSpc>
              <a:buFont typeface="Arial" charset="0"/>
              <a:buNone/>
            </a:pPr>
            <a:r>
              <a:rPr lang="ru-RU" sz="2400" b="1" smtClean="0"/>
              <a:t>Педагог профессионального обучения, профессионального образования и дополнительного профессионального образования.</a:t>
            </a:r>
          </a:p>
          <a:p>
            <a:pPr eaLnBrk="1" hangingPunct="1">
              <a:lnSpc>
                <a:spcPct val="80000"/>
              </a:lnSpc>
              <a:buFont typeface="Arial" charset="0"/>
              <a:buNone/>
            </a:pPr>
            <a:r>
              <a:rPr lang="ru-RU" sz="2400" smtClean="0"/>
              <a:t>(Приказ Минтруда России N 608н от 08.09.2015 г.)</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4"/>
          <p:cNvSpPr>
            <a:spLocks noGrp="1"/>
          </p:cNvSpPr>
          <p:nvPr>
            <p:ph sz="half" idx="1"/>
          </p:nvPr>
        </p:nvSpPr>
        <p:spPr>
          <a:xfrm>
            <a:off x="250825" y="188913"/>
            <a:ext cx="4176713" cy="6335712"/>
          </a:xfrm>
          <a:solidFill>
            <a:schemeClr val="accent1">
              <a:lumMod val="60000"/>
              <a:lumOff val="40000"/>
            </a:schemeClr>
          </a:solidFill>
        </p:spPr>
        <p:txBody>
          <a:bodyPr rtlCol="0">
            <a:normAutofit/>
          </a:bodyPr>
          <a:lstStyle/>
          <a:p>
            <a:pPr marL="0" indent="0" algn="ctr" eaLnBrk="1" fontAlgn="auto" hangingPunct="1">
              <a:spcAft>
                <a:spcPts val="0"/>
              </a:spcAft>
              <a:buFont typeface="Wingdings 2" pitchFamily="18" charset="2"/>
              <a:buNone/>
              <a:defRPr/>
            </a:pPr>
            <a:r>
              <a:rPr lang="ru-RU" sz="2000" b="1" dirty="0" smtClean="0"/>
              <a:t>Структурные элементы </a:t>
            </a:r>
          </a:p>
          <a:p>
            <a:pPr marL="0" indent="0" algn="ctr" eaLnBrk="1" fontAlgn="auto" hangingPunct="1">
              <a:spcAft>
                <a:spcPts val="0"/>
              </a:spcAft>
              <a:buFont typeface="Wingdings 2" pitchFamily="18" charset="2"/>
              <a:buNone/>
              <a:defRPr/>
            </a:pPr>
            <a:r>
              <a:rPr lang="ru-RU" sz="1800" b="1" dirty="0" smtClean="0"/>
              <a:t>образовательного стандарта </a:t>
            </a:r>
          </a:p>
          <a:p>
            <a:pPr marL="0" indent="0" algn="ctr" eaLnBrk="1" fontAlgn="auto" hangingPunct="1">
              <a:spcAft>
                <a:spcPts val="0"/>
              </a:spcAft>
              <a:buFont typeface="Wingdings 2" pitchFamily="18" charset="2"/>
              <a:buNone/>
              <a:defRPr/>
            </a:pPr>
            <a:r>
              <a:rPr lang="ru-RU" sz="2000" b="1" dirty="0" smtClean="0"/>
              <a:t>(ФГОС СПО)</a:t>
            </a:r>
          </a:p>
        </p:txBody>
      </p:sp>
      <p:sp>
        <p:nvSpPr>
          <p:cNvPr id="14339" name="Содержимое 25"/>
          <p:cNvSpPr>
            <a:spLocks noGrp="1"/>
          </p:cNvSpPr>
          <p:nvPr>
            <p:ph sz="half" idx="2"/>
          </p:nvPr>
        </p:nvSpPr>
        <p:spPr>
          <a:xfrm>
            <a:off x="4500563" y="188913"/>
            <a:ext cx="4392612" cy="6346825"/>
          </a:xfrm>
          <a:solidFill>
            <a:schemeClr val="accent1">
              <a:lumMod val="60000"/>
              <a:lumOff val="40000"/>
            </a:schemeClr>
          </a:solidFill>
        </p:spPr>
        <p:txBody>
          <a:bodyPr rtlCol="0">
            <a:normAutofit/>
          </a:bodyPr>
          <a:lstStyle/>
          <a:p>
            <a:pPr marL="0" indent="0" algn="ctr" eaLnBrk="1" fontAlgn="auto" hangingPunct="1">
              <a:spcAft>
                <a:spcPts val="0"/>
              </a:spcAft>
              <a:buFont typeface="Wingdings 2" pitchFamily="18" charset="2"/>
              <a:buNone/>
              <a:defRPr/>
            </a:pPr>
            <a:r>
              <a:rPr lang="ru-RU" sz="2000" b="1" dirty="0" smtClean="0"/>
              <a:t>Структурные элементы </a:t>
            </a:r>
          </a:p>
          <a:p>
            <a:pPr marL="0" indent="0" algn="ctr" eaLnBrk="1" fontAlgn="auto" hangingPunct="1">
              <a:spcAft>
                <a:spcPts val="0"/>
              </a:spcAft>
              <a:buFont typeface="Wingdings 2" pitchFamily="18" charset="2"/>
              <a:buNone/>
              <a:defRPr/>
            </a:pPr>
            <a:r>
              <a:rPr lang="ru-RU" sz="1800" b="1" dirty="0" smtClean="0"/>
              <a:t>Профессионального стандарта  </a:t>
            </a:r>
            <a:r>
              <a:rPr lang="ru-RU" sz="2000" b="1" dirty="0" smtClean="0"/>
              <a:t>(ПС)</a:t>
            </a:r>
          </a:p>
        </p:txBody>
      </p:sp>
      <p:sp>
        <p:nvSpPr>
          <p:cNvPr id="14" name="TextBox 13"/>
          <p:cNvSpPr txBox="1"/>
          <p:nvPr/>
        </p:nvSpPr>
        <p:spPr>
          <a:xfrm>
            <a:off x="4643438" y="1557338"/>
            <a:ext cx="4321175" cy="708025"/>
          </a:xfrm>
          <a:prstGeom prst="rect">
            <a:avLst/>
          </a:prstGeom>
          <a:noFill/>
        </p:spPr>
        <p:txBody>
          <a:bodyPr>
            <a:spAutoFit/>
          </a:bodyPr>
          <a:lstStyle/>
          <a:p>
            <a:pPr algn="ctr" fontAlgn="auto">
              <a:spcBef>
                <a:spcPts val="0"/>
              </a:spcBef>
              <a:spcAft>
                <a:spcPts val="0"/>
              </a:spcAft>
              <a:defRPr/>
            </a:pPr>
            <a:r>
              <a:rPr lang="ru-RU" sz="2000" b="1" dirty="0">
                <a:solidFill>
                  <a:schemeClr val="bg2">
                    <a:lumMod val="40000"/>
                    <a:lumOff val="60000"/>
                  </a:schemeClr>
                </a:solidFill>
                <a:latin typeface="+mj-lt"/>
              </a:rPr>
              <a:t>Обобщенная трудовая функция (ОТФ)</a:t>
            </a:r>
          </a:p>
        </p:txBody>
      </p:sp>
      <p:sp>
        <p:nvSpPr>
          <p:cNvPr id="28" name="TextBox 27"/>
          <p:cNvSpPr txBox="1"/>
          <p:nvPr/>
        </p:nvSpPr>
        <p:spPr>
          <a:xfrm>
            <a:off x="179388" y="1557338"/>
            <a:ext cx="4176712" cy="708025"/>
          </a:xfrm>
          <a:prstGeom prst="rect">
            <a:avLst/>
          </a:prstGeom>
          <a:noFill/>
        </p:spPr>
        <p:txBody>
          <a:bodyPr>
            <a:spAutoFit/>
          </a:bodyPr>
          <a:lstStyle/>
          <a:p>
            <a:pPr algn="ctr" fontAlgn="auto">
              <a:spcBef>
                <a:spcPts val="0"/>
              </a:spcBef>
              <a:spcAft>
                <a:spcPts val="0"/>
              </a:spcAft>
              <a:defRPr/>
            </a:pPr>
            <a:r>
              <a:rPr lang="ru-RU" sz="2000" b="1" dirty="0">
                <a:solidFill>
                  <a:schemeClr val="bg2">
                    <a:lumMod val="40000"/>
                    <a:lumOff val="60000"/>
                  </a:schemeClr>
                </a:solidFill>
                <a:latin typeface="+mj-lt"/>
              </a:rPr>
              <a:t>Вид профессиональной деятельности  (ВПД)</a:t>
            </a:r>
          </a:p>
        </p:txBody>
      </p:sp>
      <p:grpSp>
        <p:nvGrpSpPr>
          <p:cNvPr id="9222" name="Группа 42"/>
          <p:cNvGrpSpPr>
            <a:grpSpLocks/>
          </p:cNvGrpSpPr>
          <p:nvPr/>
        </p:nvGrpSpPr>
        <p:grpSpPr bwMode="auto">
          <a:xfrm>
            <a:off x="323850" y="2420938"/>
            <a:ext cx="2592388" cy="1295400"/>
            <a:chOff x="179512" y="2852936"/>
            <a:chExt cx="2592288" cy="1296144"/>
          </a:xfrm>
        </p:grpSpPr>
        <p:sp>
          <p:nvSpPr>
            <p:cNvPr id="44" name="Овал 43"/>
            <p:cNvSpPr/>
            <p:nvPr/>
          </p:nvSpPr>
          <p:spPr>
            <a:xfrm>
              <a:off x="1331993" y="3645553"/>
              <a:ext cx="1439807" cy="50352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Знания</a:t>
              </a:r>
            </a:p>
          </p:txBody>
        </p:sp>
        <p:sp>
          <p:nvSpPr>
            <p:cNvPr id="45" name="TextBox 44"/>
            <p:cNvSpPr txBox="1"/>
            <p:nvPr/>
          </p:nvSpPr>
          <p:spPr>
            <a:xfrm>
              <a:off x="179512" y="3284984"/>
              <a:ext cx="720080" cy="400110"/>
            </a:xfrm>
            <a:prstGeom prst="rect">
              <a:avLst/>
            </a:prstGeom>
            <a:noFill/>
          </p:spPr>
          <p:txBody>
            <a:bodyPr>
              <a:spAutoFit/>
            </a:bodyPr>
            <a:lstStyle/>
            <a:p>
              <a:pPr algn="ctr" fontAlgn="auto">
                <a:spcBef>
                  <a:spcPts val="0"/>
                </a:spcBef>
                <a:spcAft>
                  <a:spcPts val="0"/>
                </a:spcAft>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ПК</a:t>
              </a:r>
              <a:r>
                <a:rPr lang="ru-RU" sz="20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1</a:t>
              </a:r>
            </a:p>
          </p:txBody>
        </p:sp>
        <p:sp>
          <p:nvSpPr>
            <p:cNvPr id="46" name="Овал 45"/>
            <p:cNvSpPr/>
            <p:nvPr/>
          </p:nvSpPr>
          <p:spPr>
            <a:xfrm>
              <a:off x="1331993" y="3284984"/>
              <a:ext cx="1439807" cy="50352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Умения</a:t>
              </a:r>
            </a:p>
          </p:txBody>
        </p:sp>
        <p:sp>
          <p:nvSpPr>
            <p:cNvPr id="47" name="Овал 46"/>
            <p:cNvSpPr/>
            <p:nvPr/>
          </p:nvSpPr>
          <p:spPr>
            <a:xfrm>
              <a:off x="1331993" y="2852936"/>
              <a:ext cx="1439807" cy="50352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t>Практический опыт</a:t>
              </a:r>
            </a:p>
          </p:txBody>
        </p:sp>
        <p:sp>
          <p:nvSpPr>
            <p:cNvPr id="48" name="Нашивка 47"/>
            <p:cNvSpPr/>
            <p:nvPr/>
          </p:nvSpPr>
          <p:spPr>
            <a:xfrm>
              <a:off x="1043079" y="3356462"/>
              <a:ext cx="215892" cy="289091"/>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schemeClr val="tx1"/>
                </a:solidFill>
              </a:endParaRPr>
            </a:p>
          </p:txBody>
        </p:sp>
      </p:grpSp>
      <p:grpSp>
        <p:nvGrpSpPr>
          <p:cNvPr id="9223" name="Группа 48"/>
          <p:cNvGrpSpPr>
            <a:grpSpLocks/>
          </p:cNvGrpSpPr>
          <p:nvPr/>
        </p:nvGrpSpPr>
        <p:grpSpPr bwMode="auto">
          <a:xfrm>
            <a:off x="323850" y="3860800"/>
            <a:ext cx="2592388" cy="1296988"/>
            <a:chOff x="179512" y="2852936"/>
            <a:chExt cx="2592288" cy="1296144"/>
          </a:xfrm>
        </p:grpSpPr>
        <p:sp>
          <p:nvSpPr>
            <p:cNvPr id="50" name="Овал 49"/>
            <p:cNvSpPr/>
            <p:nvPr/>
          </p:nvSpPr>
          <p:spPr>
            <a:xfrm>
              <a:off x="1331993" y="3644584"/>
              <a:ext cx="1439807" cy="5044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Знания</a:t>
              </a:r>
            </a:p>
          </p:txBody>
        </p:sp>
        <p:sp>
          <p:nvSpPr>
            <p:cNvPr id="51" name="TextBox 50"/>
            <p:cNvSpPr txBox="1"/>
            <p:nvPr/>
          </p:nvSpPr>
          <p:spPr>
            <a:xfrm>
              <a:off x="179512" y="3284984"/>
              <a:ext cx="720080" cy="400110"/>
            </a:xfrm>
            <a:prstGeom prst="rect">
              <a:avLst/>
            </a:prstGeom>
            <a:noFill/>
          </p:spPr>
          <p:txBody>
            <a:bodyPr>
              <a:spAutoFit/>
            </a:bodyPr>
            <a:lstStyle/>
            <a:p>
              <a:pPr algn="ctr" fontAlgn="auto">
                <a:spcBef>
                  <a:spcPts val="0"/>
                </a:spcBef>
                <a:spcAft>
                  <a:spcPts val="0"/>
                </a:spcAft>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ПК</a:t>
              </a:r>
              <a:r>
                <a:rPr lang="ru-RU" sz="20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2</a:t>
              </a:r>
            </a:p>
          </p:txBody>
        </p:sp>
        <p:sp>
          <p:nvSpPr>
            <p:cNvPr id="52" name="Овал 51"/>
            <p:cNvSpPr/>
            <p:nvPr/>
          </p:nvSpPr>
          <p:spPr>
            <a:xfrm>
              <a:off x="1331993" y="3284455"/>
              <a:ext cx="1439807" cy="5044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Умения</a:t>
              </a:r>
            </a:p>
          </p:txBody>
        </p:sp>
        <p:sp>
          <p:nvSpPr>
            <p:cNvPr id="53" name="Овал 52"/>
            <p:cNvSpPr/>
            <p:nvPr/>
          </p:nvSpPr>
          <p:spPr>
            <a:xfrm>
              <a:off x="1331993" y="2852936"/>
              <a:ext cx="1439807" cy="5044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t>Практический опыт</a:t>
              </a:r>
            </a:p>
          </p:txBody>
        </p:sp>
        <p:sp>
          <p:nvSpPr>
            <p:cNvPr id="54" name="Нашивка 53"/>
            <p:cNvSpPr/>
            <p:nvPr/>
          </p:nvSpPr>
          <p:spPr>
            <a:xfrm>
              <a:off x="1043079" y="3357432"/>
              <a:ext cx="215892" cy="287151"/>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schemeClr val="tx1"/>
                </a:solidFill>
              </a:endParaRPr>
            </a:p>
          </p:txBody>
        </p:sp>
      </p:grpSp>
      <p:grpSp>
        <p:nvGrpSpPr>
          <p:cNvPr id="9224" name="Группа 54"/>
          <p:cNvGrpSpPr>
            <a:grpSpLocks/>
          </p:cNvGrpSpPr>
          <p:nvPr/>
        </p:nvGrpSpPr>
        <p:grpSpPr bwMode="auto">
          <a:xfrm>
            <a:off x="323850" y="5229225"/>
            <a:ext cx="2592388" cy="1295400"/>
            <a:chOff x="179512" y="2852936"/>
            <a:chExt cx="2592288" cy="1296144"/>
          </a:xfrm>
        </p:grpSpPr>
        <p:sp>
          <p:nvSpPr>
            <p:cNvPr id="56" name="Овал 55"/>
            <p:cNvSpPr/>
            <p:nvPr/>
          </p:nvSpPr>
          <p:spPr>
            <a:xfrm>
              <a:off x="1331993" y="3645554"/>
              <a:ext cx="1439807" cy="50352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Знания</a:t>
              </a:r>
            </a:p>
          </p:txBody>
        </p:sp>
        <p:sp>
          <p:nvSpPr>
            <p:cNvPr id="57" name="TextBox 56"/>
            <p:cNvSpPr txBox="1"/>
            <p:nvPr/>
          </p:nvSpPr>
          <p:spPr>
            <a:xfrm>
              <a:off x="179512" y="3284984"/>
              <a:ext cx="720080" cy="400110"/>
            </a:xfrm>
            <a:prstGeom prst="rect">
              <a:avLst/>
            </a:prstGeom>
            <a:noFill/>
          </p:spPr>
          <p:txBody>
            <a:bodyPr>
              <a:spAutoFit/>
            </a:bodyPr>
            <a:lstStyle/>
            <a:p>
              <a:pPr algn="ctr" fontAlgn="auto">
                <a:spcBef>
                  <a:spcPts val="0"/>
                </a:spcBef>
                <a:spcAft>
                  <a:spcPts val="0"/>
                </a:spcAft>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ПК</a:t>
              </a:r>
              <a:r>
                <a:rPr lang="ru-RU" sz="20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t>
              </a:r>
              <a:r>
                <a:rPr lang="en-US" sz="20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n</a:t>
              </a:r>
              <a:endParaRPr lang="ru-RU" sz="20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58" name="Овал 57"/>
            <p:cNvSpPr/>
            <p:nvPr/>
          </p:nvSpPr>
          <p:spPr>
            <a:xfrm>
              <a:off x="1331993" y="3284984"/>
              <a:ext cx="1439807" cy="50352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Умения</a:t>
              </a:r>
            </a:p>
          </p:txBody>
        </p:sp>
        <p:sp>
          <p:nvSpPr>
            <p:cNvPr id="59" name="Овал 58"/>
            <p:cNvSpPr/>
            <p:nvPr/>
          </p:nvSpPr>
          <p:spPr>
            <a:xfrm>
              <a:off x="1331993" y="2852936"/>
              <a:ext cx="1439807" cy="50352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t>Практический опыт</a:t>
              </a:r>
            </a:p>
          </p:txBody>
        </p:sp>
        <p:sp>
          <p:nvSpPr>
            <p:cNvPr id="60" name="Нашивка 59"/>
            <p:cNvSpPr/>
            <p:nvPr/>
          </p:nvSpPr>
          <p:spPr>
            <a:xfrm>
              <a:off x="1043079" y="3356463"/>
              <a:ext cx="215892" cy="289091"/>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schemeClr val="tx1"/>
                </a:solidFill>
              </a:endParaRPr>
            </a:p>
          </p:txBody>
        </p:sp>
      </p:grpSp>
      <p:cxnSp>
        <p:nvCxnSpPr>
          <p:cNvPr id="82" name="Прямая соединительная линия 81"/>
          <p:cNvCxnSpPr/>
          <p:nvPr/>
        </p:nvCxnSpPr>
        <p:spPr>
          <a:xfrm flipH="1">
            <a:off x="250825" y="1773238"/>
            <a:ext cx="360363"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250825" y="1773238"/>
            <a:ext cx="0" cy="4103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Прямая со стрелкой 85"/>
          <p:cNvCxnSpPr/>
          <p:nvPr/>
        </p:nvCxnSpPr>
        <p:spPr>
          <a:xfrm>
            <a:off x="250825" y="3068638"/>
            <a:ext cx="14446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a:off x="250825" y="4508500"/>
            <a:ext cx="14446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p:nvPr/>
        </p:nvCxnSpPr>
        <p:spPr>
          <a:xfrm>
            <a:off x="250825" y="5876925"/>
            <a:ext cx="14446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flipH="1">
            <a:off x="8459788" y="1773238"/>
            <a:ext cx="360362"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8820150" y="1773238"/>
            <a:ext cx="0" cy="4103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flipH="1">
            <a:off x="8675688" y="3068638"/>
            <a:ext cx="144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flipH="1">
            <a:off x="8675688" y="4508500"/>
            <a:ext cx="144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p:nvPr/>
        </p:nvCxnSpPr>
        <p:spPr>
          <a:xfrm flipH="1">
            <a:off x="8675688" y="5876925"/>
            <a:ext cx="144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235" name="Группа 103"/>
          <p:cNvGrpSpPr>
            <a:grpSpLocks/>
          </p:cNvGrpSpPr>
          <p:nvPr/>
        </p:nvGrpSpPr>
        <p:grpSpPr bwMode="auto">
          <a:xfrm>
            <a:off x="6156325" y="2420938"/>
            <a:ext cx="2447925" cy="1295400"/>
            <a:chOff x="6804248" y="4437112"/>
            <a:chExt cx="2448272" cy="1296144"/>
          </a:xfrm>
        </p:grpSpPr>
        <p:sp>
          <p:nvSpPr>
            <p:cNvPr id="105" name="Овал 104"/>
            <p:cNvSpPr/>
            <p:nvPr/>
          </p:nvSpPr>
          <p:spPr>
            <a:xfrm>
              <a:off x="6804248" y="5229729"/>
              <a:ext cx="1440067" cy="50352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Знания</a:t>
              </a:r>
            </a:p>
          </p:txBody>
        </p:sp>
        <p:sp>
          <p:nvSpPr>
            <p:cNvPr id="106" name="TextBox 105"/>
            <p:cNvSpPr txBox="1"/>
            <p:nvPr/>
          </p:nvSpPr>
          <p:spPr>
            <a:xfrm>
              <a:off x="8532440" y="4869160"/>
              <a:ext cx="720080" cy="400110"/>
            </a:xfrm>
            <a:prstGeom prst="rect">
              <a:avLst/>
            </a:prstGeom>
            <a:noFill/>
          </p:spPr>
          <p:txBody>
            <a:bodyPr>
              <a:spAutoFit/>
            </a:bodyPr>
            <a:lstStyle/>
            <a:p>
              <a:pPr algn="ctr" fontAlgn="auto">
                <a:spcBef>
                  <a:spcPts val="0"/>
                </a:spcBef>
                <a:spcAft>
                  <a:spcPts val="0"/>
                </a:spcAft>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ТФ</a:t>
              </a:r>
              <a:r>
                <a:rPr lang="ru-RU" sz="20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1</a:t>
              </a:r>
            </a:p>
          </p:txBody>
        </p:sp>
        <p:sp>
          <p:nvSpPr>
            <p:cNvPr id="107" name="Овал 106"/>
            <p:cNvSpPr/>
            <p:nvPr/>
          </p:nvSpPr>
          <p:spPr>
            <a:xfrm>
              <a:off x="6804248" y="4869160"/>
              <a:ext cx="1440067" cy="50352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Умения</a:t>
              </a:r>
            </a:p>
          </p:txBody>
        </p:sp>
        <p:sp>
          <p:nvSpPr>
            <p:cNvPr id="108" name="Овал 107"/>
            <p:cNvSpPr/>
            <p:nvPr/>
          </p:nvSpPr>
          <p:spPr>
            <a:xfrm>
              <a:off x="6804248" y="4437112"/>
              <a:ext cx="1440067" cy="50352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t>Трудовые действия</a:t>
              </a:r>
            </a:p>
          </p:txBody>
        </p:sp>
        <p:sp>
          <p:nvSpPr>
            <p:cNvPr id="109" name="Нашивка 108"/>
            <p:cNvSpPr/>
            <p:nvPr/>
          </p:nvSpPr>
          <p:spPr>
            <a:xfrm flipH="1">
              <a:off x="8315762" y="4940638"/>
              <a:ext cx="144483" cy="289091"/>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schemeClr val="tx1"/>
                </a:solidFill>
              </a:endParaRPr>
            </a:p>
          </p:txBody>
        </p:sp>
      </p:grpSp>
      <p:grpSp>
        <p:nvGrpSpPr>
          <p:cNvPr id="9236" name="Группа 109"/>
          <p:cNvGrpSpPr>
            <a:grpSpLocks/>
          </p:cNvGrpSpPr>
          <p:nvPr/>
        </p:nvGrpSpPr>
        <p:grpSpPr bwMode="auto">
          <a:xfrm>
            <a:off x="6156325" y="5229225"/>
            <a:ext cx="2519363" cy="1295400"/>
            <a:chOff x="6804248" y="4437112"/>
            <a:chExt cx="2520280" cy="1296144"/>
          </a:xfrm>
        </p:grpSpPr>
        <p:sp>
          <p:nvSpPr>
            <p:cNvPr id="111" name="Овал 110"/>
            <p:cNvSpPr/>
            <p:nvPr/>
          </p:nvSpPr>
          <p:spPr>
            <a:xfrm>
              <a:off x="6804248" y="5229730"/>
              <a:ext cx="1440387" cy="50352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Знания</a:t>
              </a:r>
            </a:p>
          </p:txBody>
        </p:sp>
        <p:sp>
          <p:nvSpPr>
            <p:cNvPr id="112" name="TextBox 111"/>
            <p:cNvSpPr txBox="1"/>
            <p:nvPr/>
          </p:nvSpPr>
          <p:spPr>
            <a:xfrm>
              <a:off x="8604448" y="4869160"/>
              <a:ext cx="720080" cy="400110"/>
            </a:xfrm>
            <a:prstGeom prst="rect">
              <a:avLst/>
            </a:prstGeom>
            <a:noFill/>
          </p:spPr>
          <p:txBody>
            <a:bodyPr>
              <a:spAutoFit/>
            </a:bodyPr>
            <a:lstStyle/>
            <a:p>
              <a:pPr algn="ctr" fontAlgn="auto">
                <a:spcBef>
                  <a:spcPts val="0"/>
                </a:spcBef>
                <a:spcAft>
                  <a:spcPts val="0"/>
                </a:spcAft>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ТФ</a:t>
              </a:r>
              <a:r>
                <a:rPr lang="ru-RU" sz="20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t>
              </a:r>
              <a:r>
                <a:rPr lang="en-US" sz="20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n</a:t>
              </a:r>
              <a:endParaRPr lang="ru-RU" sz="20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13" name="Овал 112"/>
            <p:cNvSpPr/>
            <p:nvPr/>
          </p:nvSpPr>
          <p:spPr>
            <a:xfrm>
              <a:off x="6804248" y="4869160"/>
              <a:ext cx="1440387" cy="50352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Умения</a:t>
              </a:r>
            </a:p>
          </p:txBody>
        </p:sp>
        <p:sp>
          <p:nvSpPr>
            <p:cNvPr id="114" name="Овал 113"/>
            <p:cNvSpPr/>
            <p:nvPr/>
          </p:nvSpPr>
          <p:spPr>
            <a:xfrm>
              <a:off x="6804248" y="4437112"/>
              <a:ext cx="1440387" cy="50352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t>Трудовые действия</a:t>
              </a:r>
            </a:p>
          </p:txBody>
        </p:sp>
        <p:sp>
          <p:nvSpPr>
            <p:cNvPr id="115" name="Нашивка 114"/>
            <p:cNvSpPr/>
            <p:nvPr/>
          </p:nvSpPr>
          <p:spPr>
            <a:xfrm flipH="1">
              <a:off x="8316098" y="4940639"/>
              <a:ext cx="144516" cy="289091"/>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schemeClr val="tx1"/>
                </a:solidFill>
              </a:endParaRPr>
            </a:p>
          </p:txBody>
        </p:sp>
      </p:grpSp>
      <p:grpSp>
        <p:nvGrpSpPr>
          <p:cNvPr id="9237" name="Группа 115"/>
          <p:cNvGrpSpPr>
            <a:grpSpLocks/>
          </p:cNvGrpSpPr>
          <p:nvPr/>
        </p:nvGrpSpPr>
        <p:grpSpPr bwMode="auto">
          <a:xfrm>
            <a:off x="6156325" y="3860800"/>
            <a:ext cx="2447925" cy="1296988"/>
            <a:chOff x="6804248" y="4437112"/>
            <a:chExt cx="2448272" cy="1296144"/>
          </a:xfrm>
        </p:grpSpPr>
        <p:sp>
          <p:nvSpPr>
            <p:cNvPr id="117" name="Овал 116"/>
            <p:cNvSpPr/>
            <p:nvPr/>
          </p:nvSpPr>
          <p:spPr>
            <a:xfrm>
              <a:off x="6804248" y="5228760"/>
              <a:ext cx="1440067" cy="5044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Знания</a:t>
              </a:r>
            </a:p>
          </p:txBody>
        </p:sp>
        <p:sp>
          <p:nvSpPr>
            <p:cNvPr id="118" name="TextBox 117"/>
            <p:cNvSpPr txBox="1"/>
            <p:nvPr/>
          </p:nvSpPr>
          <p:spPr>
            <a:xfrm>
              <a:off x="8532440" y="4869160"/>
              <a:ext cx="720080" cy="400110"/>
            </a:xfrm>
            <a:prstGeom prst="rect">
              <a:avLst/>
            </a:prstGeom>
            <a:noFill/>
          </p:spPr>
          <p:txBody>
            <a:bodyPr>
              <a:spAutoFit/>
            </a:bodyPr>
            <a:lstStyle/>
            <a:p>
              <a:pPr algn="ctr" fontAlgn="auto">
                <a:spcBef>
                  <a:spcPts val="0"/>
                </a:spcBef>
                <a:spcAft>
                  <a:spcPts val="0"/>
                </a:spcAft>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ТФ</a:t>
              </a:r>
              <a:r>
                <a:rPr lang="ru-RU" sz="20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2</a:t>
              </a:r>
            </a:p>
          </p:txBody>
        </p:sp>
        <p:sp>
          <p:nvSpPr>
            <p:cNvPr id="119" name="Овал 118"/>
            <p:cNvSpPr/>
            <p:nvPr/>
          </p:nvSpPr>
          <p:spPr>
            <a:xfrm>
              <a:off x="6804248" y="4868631"/>
              <a:ext cx="1440067" cy="5044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Умения</a:t>
              </a:r>
            </a:p>
          </p:txBody>
        </p:sp>
        <p:sp>
          <p:nvSpPr>
            <p:cNvPr id="120" name="Овал 119"/>
            <p:cNvSpPr/>
            <p:nvPr/>
          </p:nvSpPr>
          <p:spPr>
            <a:xfrm>
              <a:off x="6804248" y="4437112"/>
              <a:ext cx="1440067" cy="5044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t>Трудовые действия</a:t>
              </a:r>
            </a:p>
          </p:txBody>
        </p:sp>
        <p:sp>
          <p:nvSpPr>
            <p:cNvPr id="121" name="Нашивка 120"/>
            <p:cNvSpPr/>
            <p:nvPr/>
          </p:nvSpPr>
          <p:spPr>
            <a:xfrm flipH="1">
              <a:off x="8315762" y="4941608"/>
              <a:ext cx="144483" cy="287151"/>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olidFill>
                  <a:schemeClr val="tx1"/>
                </a:solidFill>
              </a:endParaRPr>
            </a:p>
          </p:txBody>
        </p:sp>
      </p:grpSp>
      <p:sp>
        <p:nvSpPr>
          <p:cNvPr id="9238" name="AutoShape 53"/>
          <p:cNvSpPr>
            <a:spLocks noChangeArrowheads="1"/>
          </p:cNvSpPr>
          <p:nvPr/>
        </p:nvSpPr>
        <p:spPr bwMode="auto">
          <a:xfrm>
            <a:off x="3995738" y="3500438"/>
            <a:ext cx="976312"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ctrTitle"/>
          </p:nvPr>
        </p:nvSpPr>
        <p:spPr>
          <a:xfrm>
            <a:off x="611188" y="1196975"/>
            <a:ext cx="7772400" cy="822325"/>
          </a:xfrm>
        </p:spPr>
        <p:txBody>
          <a:bodyPr/>
          <a:lstStyle/>
          <a:p>
            <a:pPr eaLnBrk="1" hangingPunct="1"/>
            <a:r>
              <a:rPr lang="ru-RU" sz="3200" b="1" smtClean="0"/>
              <a:t>ПРОФЕССИОНАЛЬНЫЙ СТАНДАРТ</a:t>
            </a:r>
          </a:p>
        </p:txBody>
      </p:sp>
      <p:sp>
        <p:nvSpPr>
          <p:cNvPr id="3" name="Подзаголовок 2"/>
          <p:cNvSpPr>
            <a:spLocks noGrp="1"/>
          </p:cNvSpPr>
          <p:nvPr>
            <p:ph type="subTitle" idx="1"/>
          </p:nvPr>
        </p:nvSpPr>
        <p:spPr>
          <a:xfrm>
            <a:off x="1187450" y="2133600"/>
            <a:ext cx="6400800" cy="935038"/>
          </a:xfrm>
        </p:spPr>
        <p:txBody>
          <a:bodyPr rtlCol="0">
            <a:normAutofit fontScale="92500" lnSpcReduction="10000"/>
          </a:bodyPr>
          <a:lstStyle/>
          <a:p>
            <a:pPr eaLnBrk="1" fontAlgn="auto" hangingPunct="1">
              <a:spcAft>
                <a:spcPts val="0"/>
              </a:spcAft>
              <a:buFont typeface="Arial" pitchFamily="34" charset="0"/>
              <a:buNone/>
              <a:defRPr/>
            </a:pPr>
            <a:r>
              <a:rPr lang="ru-RU" sz="6600" b="1" dirty="0" smtClean="0"/>
              <a:t>ПЕДАГОГ</a:t>
            </a:r>
            <a:endParaRPr lang="ru-RU" sz="6600" b="1" dirty="0"/>
          </a:p>
        </p:txBody>
      </p:sp>
      <p:sp>
        <p:nvSpPr>
          <p:cNvPr id="10244" name="TextBox 3"/>
          <p:cNvSpPr txBox="1">
            <a:spLocks noChangeArrowheads="1"/>
          </p:cNvSpPr>
          <p:nvPr/>
        </p:nvSpPr>
        <p:spPr bwMode="auto">
          <a:xfrm>
            <a:off x="458788" y="3357563"/>
            <a:ext cx="8280400" cy="1384300"/>
          </a:xfrm>
          <a:prstGeom prst="rect">
            <a:avLst/>
          </a:prstGeom>
          <a:noFill/>
          <a:ln w="9525">
            <a:noFill/>
            <a:miter lim="800000"/>
            <a:headEnd/>
            <a:tailEnd/>
          </a:ln>
        </p:spPr>
        <p:txBody>
          <a:bodyPr>
            <a:spAutoFit/>
          </a:bodyPr>
          <a:lstStyle/>
          <a:p>
            <a:pPr algn="ctr"/>
            <a:r>
              <a:rPr lang="ru-RU" sz="2800">
                <a:latin typeface="Calibri" pitchFamily="34" charset="0"/>
              </a:rPr>
              <a:t>профессионального обучения, профессионального образования и дополнительного профессионального образования</a:t>
            </a:r>
          </a:p>
        </p:txBody>
      </p:sp>
      <p:sp>
        <p:nvSpPr>
          <p:cNvPr id="10245" name="TextBox 4"/>
          <p:cNvSpPr txBox="1">
            <a:spLocks noChangeArrowheads="1"/>
          </p:cNvSpPr>
          <p:nvPr/>
        </p:nvSpPr>
        <p:spPr bwMode="auto">
          <a:xfrm>
            <a:off x="3338513" y="5732463"/>
            <a:ext cx="5400675" cy="339725"/>
          </a:xfrm>
          <a:prstGeom prst="rect">
            <a:avLst/>
          </a:prstGeom>
          <a:noFill/>
          <a:ln w="9525">
            <a:noFill/>
            <a:miter lim="800000"/>
            <a:headEnd/>
            <a:tailEnd/>
          </a:ln>
        </p:spPr>
        <p:txBody>
          <a:bodyPr>
            <a:spAutoFit/>
          </a:bodyPr>
          <a:lstStyle/>
          <a:p>
            <a:r>
              <a:rPr lang="ru-RU">
                <a:latin typeface="Calibri" pitchFamily="34" charset="0"/>
              </a:rPr>
              <a:t>Находится на регистрации в Минюсте России</a:t>
            </a:r>
          </a:p>
        </p:txBody>
      </p:sp>
      <p:sp>
        <p:nvSpPr>
          <p:cNvPr id="10246" name="TextBox 5"/>
          <p:cNvSpPr txBox="1">
            <a:spLocks noChangeArrowheads="1"/>
          </p:cNvSpPr>
          <p:nvPr/>
        </p:nvSpPr>
        <p:spPr bwMode="auto">
          <a:xfrm>
            <a:off x="3338513" y="4941888"/>
            <a:ext cx="5400675" cy="584200"/>
          </a:xfrm>
          <a:prstGeom prst="rect">
            <a:avLst/>
          </a:prstGeom>
          <a:noFill/>
          <a:ln w="9525">
            <a:noFill/>
            <a:miter lim="800000"/>
            <a:headEnd/>
            <a:tailEnd/>
          </a:ln>
        </p:spPr>
        <p:txBody>
          <a:bodyPr>
            <a:spAutoFit/>
          </a:bodyPr>
          <a:lstStyle/>
          <a:p>
            <a:r>
              <a:rPr lang="ru-RU">
                <a:latin typeface="Calibri" pitchFamily="34" charset="0"/>
              </a:rPr>
              <a:t>Утвержден приказом Министерством труда и социальной защиты РФ № 608н от 08.09.2015 г.</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3051</TotalTime>
  <Words>2002</Words>
  <Application>Microsoft Office PowerPoint</Application>
  <PresentationFormat>Экран (4:3)</PresentationFormat>
  <Paragraphs>264</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Times New Roman</vt:lpstr>
      <vt:lpstr>Wingdings 2</vt:lpstr>
      <vt:lpstr>Тема Office</vt:lpstr>
      <vt:lpstr>ПРОФЕССИОНАЛЬНЫЙ СТАНДАРТ  Педагог профессионального обучения, профессионального образования и ДПО </vt:lpstr>
      <vt:lpstr>Слайд 2</vt:lpstr>
      <vt:lpstr>Слайд 3</vt:lpstr>
      <vt:lpstr>Потребности системы образования требуют педагогов, обладающих новыми профессиональными качествами и компетенцями: готовность к переменам,  мобильность,  способность к нестандартным трудовым действиям, ответственность и самостоятельность в принятии решений  новые компетенции педагога: 1. Работа с одаренными учащимися 2. Работа в условиях реализации программы инклюзивного образования и с детьми с особыми потребностями. 3. Работа с девиантными, зависимыми, попавшими в трудную жизненную ситуацию детьми, в том числе с отклонениями в  социальном поведении. 4. Работа с детьми мигрантов.</vt:lpstr>
      <vt:lpstr>Трудовой кодекс РФ  глава 31, ст. 195 </vt:lpstr>
      <vt:lpstr> </vt:lpstr>
      <vt:lpstr>В сфере образования утверждены  4 профессиональных стандарта:</vt:lpstr>
      <vt:lpstr>Слайд 8</vt:lpstr>
      <vt:lpstr>ПРОФЕССИОНАЛЬНЫЙ СТАНДАРТ</vt:lpstr>
      <vt:lpstr>Содержание стандарта</vt:lpstr>
      <vt:lpstr>Преподаватель</vt:lpstr>
      <vt:lpstr>Структура профессионального стандарта</vt:lpstr>
      <vt:lpstr>Слайд 13</vt:lpstr>
      <vt:lpstr>Слайд 14</vt:lpstr>
      <vt:lpstr>Слайд 15</vt:lpstr>
      <vt:lpstr>Организация учебной деятельности обучающихся </vt:lpstr>
      <vt:lpstr>Организация учебной деятельности обучающихся </vt:lpstr>
      <vt:lpstr>Педагогический контроль и оценка освоения учебных курсов, дисциплин (модулей) программ СПО и(или) ДПП</vt:lpstr>
      <vt:lpstr>Педагогический контроль и оценка освоения учебных курсов, дисциплин (модулей) программ СПО и(или) ДПП</vt:lpstr>
      <vt:lpstr>Разработка и обновление программно-методического обеспечения  учебных курсов, дисциплин (модулей) программ СПО и(или) ДПП</vt:lpstr>
      <vt:lpstr>Разработка и обновление программно-методического обеспечения  учебных курсов, дисциплин (модулей) программ СПО и(или) ДПП</vt:lpstr>
      <vt:lpstr>Слайд 22</vt:lpstr>
      <vt:lpstr>Организационно-педагогическое сопровождение группы (курса) обучающихся по программам СПО </vt:lpstr>
      <vt:lpstr>Слайд 24</vt:lpstr>
      <vt:lpstr>Слайд 25</vt:lpstr>
      <vt:lpstr>Всероссийское тестирование на знание профессионального стандарта педагога профессионального образования </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ПРОФЕССИОНАЛЬНЫЙ СТАНДАРТ</dc:title>
  <dc:creator>Елена И. Соколова</dc:creator>
  <cp:lastModifiedBy>zvyagin</cp:lastModifiedBy>
  <cp:revision>63</cp:revision>
  <dcterms:created xsi:type="dcterms:W3CDTF">2015-09-18T06:25:22Z</dcterms:created>
  <dcterms:modified xsi:type="dcterms:W3CDTF">2017-12-04T08:03:39Z</dcterms:modified>
</cp:coreProperties>
</file>